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38176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9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10" y="206"/>
      </p:cViewPr>
      <p:guideLst>
        <p:guide orient="horz" pos="2880"/>
        <p:guide pos="29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Kreger-Boaz" userId="fb00c8be-0a7c-4ceb-85a8-4bfbea4d52ea" providerId="ADAL" clId="{18D40B34-AC45-4859-AAAD-BE5C1D361931}"/>
    <pc:docChg chg="modSld">
      <pc:chgData name="Claire Kreger-Boaz" userId="fb00c8be-0a7c-4ceb-85a8-4bfbea4d52ea" providerId="ADAL" clId="{18D40B34-AC45-4859-AAAD-BE5C1D361931}" dt="2024-05-21T22:26:24.812" v="7" actId="14100"/>
      <pc:docMkLst>
        <pc:docMk/>
      </pc:docMkLst>
      <pc:sldChg chg="modSp mod">
        <pc:chgData name="Claire Kreger-Boaz" userId="fb00c8be-0a7c-4ceb-85a8-4bfbea4d52ea" providerId="ADAL" clId="{18D40B34-AC45-4859-AAAD-BE5C1D361931}" dt="2024-05-21T22:24:03.071" v="0" actId="1076"/>
        <pc:sldMkLst>
          <pc:docMk/>
          <pc:sldMk cId="0" sldId="257"/>
        </pc:sldMkLst>
        <pc:picChg chg="mod">
          <ac:chgData name="Claire Kreger-Boaz" userId="fb00c8be-0a7c-4ceb-85a8-4bfbea4d52ea" providerId="ADAL" clId="{18D40B34-AC45-4859-AAAD-BE5C1D361931}" dt="2024-05-21T22:24:03.071" v="0" actId="1076"/>
          <ac:picMkLst>
            <pc:docMk/>
            <pc:sldMk cId="0" sldId="257"/>
            <ac:picMk id="4" creationId="{00000000-0000-0000-0000-000000000000}"/>
          </ac:picMkLst>
        </pc:picChg>
      </pc:sldChg>
      <pc:sldChg chg="modSp mod">
        <pc:chgData name="Claire Kreger-Boaz" userId="fb00c8be-0a7c-4ceb-85a8-4bfbea4d52ea" providerId="ADAL" clId="{18D40B34-AC45-4859-AAAD-BE5C1D361931}" dt="2024-05-21T22:26:24.812" v="7" actId="14100"/>
        <pc:sldMkLst>
          <pc:docMk/>
          <pc:sldMk cId="0" sldId="270"/>
        </pc:sldMkLst>
        <pc:spChg chg="mod">
          <ac:chgData name="Claire Kreger-Boaz" userId="fb00c8be-0a7c-4ceb-85a8-4bfbea4d52ea" providerId="ADAL" clId="{18D40B34-AC45-4859-AAAD-BE5C1D361931}" dt="2024-05-21T22:26:24.812" v="7" actId="14100"/>
          <ac:spMkLst>
            <pc:docMk/>
            <pc:sldMk cId="0" sldId="270"/>
            <ac:spMk id="2" creationId="{00000000-0000-0000-0000-000000000000}"/>
          </ac:spMkLst>
        </pc:spChg>
        <pc:spChg chg="mod">
          <ac:chgData name="Claire Kreger-Boaz" userId="fb00c8be-0a7c-4ceb-85a8-4bfbea4d52ea" providerId="ADAL" clId="{18D40B34-AC45-4859-AAAD-BE5C1D361931}" dt="2024-05-21T22:25:56.026" v="3" actId="1076"/>
          <ac:spMkLst>
            <pc:docMk/>
            <pc:sldMk cId="0" sldId="270"/>
            <ac:spMk id="4" creationId="{00000000-0000-0000-0000-000000000000}"/>
          </ac:spMkLst>
        </pc:spChg>
        <pc:picChg chg="mod">
          <ac:chgData name="Claire Kreger-Boaz" userId="fb00c8be-0a7c-4ceb-85a8-4bfbea4d52ea" providerId="ADAL" clId="{18D40B34-AC45-4859-AAAD-BE5C1D361931}" dt="2024-05-21T22:25:52.759" v="2" actId="1076"/>
          <ac:picMkLst>
            <pc:docMk/>
            <pc:sldMk cId="0" sldId="270"/>
            <ac:picMk id="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18BB3-7D35-4DAA-9EC3-4538FC03D50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735CB-C6A8-495C-BC03-DB834FD56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8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34159" y="2433290"/>
            <a:ext cx="6349280" cy="517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66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72640" y="4352544"/>
            <a:ext cx="9672320" cy="517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66" b="0" i="0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3282" y="1266028"/>
            <a:ext cx="11586903" cy="517962"/>
          </a:xfrm>
        </p:spPr>
        <p:txBody>
          <a:bodyPr lIns="0" tIns="0" rIns="0" bIns="0"/>
          <a:lstStyle>
            <a:lvl1pPr>
              <a:defRPr sz="3366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8142" y="2950707"/>
            <a:ext cx="5585484" cy="517962"/>
          </a:xfrm>
        </p:spPr>
        <p:txBody>
          <a:bodyPr lIns="0" tIns="0" rIns="0" bIns="0"/>
          <a:lstStyle>
            <a:lvl1pPr>
              <a:defRPr sz="3366" b="0" i="0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3282" y="1266028"/>
            <a:ext cx="11586903" cy="517962"/>
          </a:xfrm>
        </p:spPr>
        <p:txBody>
          <a:bodyPr lIns="0" tIns="0" rIns="0" bIns="0"/>
          <a:lstStyle>
            <a:lvl1pPr>
              <a:defRPr sz="3366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90880" y="1787652"/>
            <a:ext cx="6010656" cy="377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116064" y="1787652"/>
            <a:ext cx="6010656" cy="377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3282" y="1266028"/>
            <a:ext cx="11586903" cy="517962"/>
          </a:xfrm>
        </p:spPr>
        <p:txBody>
          <a:bodyPr lIns="0" tIns="0" rIns="0" bIns="0"/>
          <a:lstStyle>
            <a:lvl1pPr>
              <a:defRPr sz="3366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4303"/>
            <a:ext cx="13817600" cy="779145"/>
          </a:xfrm>
          <a:custGeom>
            <a:avLst/>
            <a:gdLst/>
            <a:ahLst/>
            <a:cxnLst/>
            <a:rect l="l" t="t" r="r" b="b"/>
            <a:pathLst>
              <a:path w="10058400" h="779144">
                <a:moveTo>
                  <a:pt x="10058400" y="778764"/>
                </a:moveTo>
                <a:lnTo>
                  <a:pt x="0" y="778764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778764"/>
                </a:lnTo>
                <a:close/>
              </a:path>
            </a:pathLst>
          </a:custGeom>
          <a:solidFill>
            <a:srgbClr val="1F49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3099" y="185931"/>
            <a:ext cx="4195527" cy="6355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3282" y="1266028"/>
            <a:ext cx="11586903" cy="377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8142" y="2950707"/>
            <a:ext cx="5585484" cy="377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97984" y="7228334"/>
            <a:ext cx="442163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90880" y="7228334"/>
            <a:ext cx="31780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948672" y="7228334"/>
            <a:ext cx="31780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28056">
        <a:defRPr>
          <a:latin typeface="+mn-lt"/>
          <a:ea typeface="+mn-ea"/>
          <a:cs typeface="+mn-cs"/>
        </a:defRPr>
      </a:lvl2pPr>
      <a:lvl3pPr marL="1256111">
        <a:defRPr>
          <a:latin typeface="+mn-lt"/>
          <a:ea typeface="+mn-ea"/>
          <a:cs typeface="+mn-cs"/>
        </a:defRPr>
      </a:lvl3pPr>
      <a:lvl4pPr marL="1884167">
        <a:defRPr>
          <a:latin typeface="+mn-lt"/>
          <a:ea typeface="+mn-ea"/>
          <a:cs typeface="+mn-cs"/>
        </a:defRPr>
      </a:lvl4pPr>
      <a:lvl5pPr marL="2512223">
        <a:defRPr>
          <a:latin typeface="+mn-lt"/>
          <a:ea typeface="+mn-ea"/>
          <a:cs typeface="+mn-cs"/>
        </a:defRPr>
      </a:lvl5pPr>
      <a:lvl6pPr marL="3140278">
        <a:defRPr>
          <a:latin typeface="+mn-lt"/>
          <a:ea typeface="+mn-ea"/>
          <a:cs typeface="+mn-cs"/>
        </a:defRPr>
      </a:lvl6pPr>
      <a:lvl7pPr marL="3768334">
        <a:defRPr>
          <a:latin typeface="+mn-lt"/>
          <a:ea typeface="+mn-ea"/>
          <a:cs typeface="+mn-cs"/>
        </a:defRPr>
      </a:lvl7pPr>
      <a:lvl8pPr marL="4396389">
        <a:defRPr>
          <a:latin typeface="+mn-lt"/>
          <a:ea typeface="+mn-ea"/>
          <a:cs typeface="+mn-cs"/>
        </a:defRPr>
      </a:lvl8pPr>
      <a:lvl9pPr marL="502444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28056">
        <a:defRPr>
          <a:latin typeface="+mn-lt"/>
          <a:ea typeface="+mn-ea"/>
          <a:cs typeface="+mn-cs"/>
        </a:defRPr>
      </a:lvl2pPr>
      <a:lvl3pPr marL="1256111">
        <a:defRPr>
          <a:latin typeface="+mn-lt"/>
          <a:ea typeface="+mn-ea"/>
          <a:cs typeface="+mn-cs"/>
        </a:defRPr>
      </a:lvl3pPr>
      <a:lvl4pPr marL="1884167">
        <a:defRPr>
          <a:latin typeface="+mn-lt"/>
          <a:ea typeface="+mn-ea"/>
          <a:cs typeface="+mn-cs"/>
        </a:defRPr>
      </a:lvl4pPr>
      <a:lvl5pPr marL="2512223">
        <a:defRPr>
          <a:latin typeface="+mn-lt"/>
          <a:ea typeface="+mn-ea"/>
          <a:cs typeface="+mn-cs"/>
        </a:defRPr>
      </a:lvl5pPr>
      <a:lvl6pPr marL="3140278">
        <a:defRPr>
          <a:latin typeface="+mn-lt"/>
          <a:ea typeface="+mn-ea"/>
          <a:cs typeface="+mn-cs"/>
        </a:defRPr>
      </a:lvl6pPr>
      <a:lvl7pPr marL="3768334">
        <a:defRPr>
          <a:latin typeface="+mn-lt"/>
          <a:ea typeface="+mn-ea"/>
          <a:cs typeface="+mn-cs"/>
        </a:defRPr>
      </a:lvl7pPr>
      <a:lvl8pPr marL="4396389">
        <a:defRPr>
          <a:latin typeface="+mn-lt"/>
          <a:ea typeface="+mn-ea"/>
          <a:cs typeface="+mn-cs"/>
        </a:defRPr>
      </a:lvl8pPr>
      <a:lvl9pPr marL="502444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rin.M.Otto@usda.gov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aphis.usda.gov/plant-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mailto:Lacey.Act.Declaration@usda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5" Type="http://schemas.openxmlformats.org/officeDocument/2006/relationships/image" Target="../media/image28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98600" y="914400"/>
            <a:ext cx="9418474" cy="1112843"/>
          </a:xfrm>
          <a:prstGeom prst="rect">
            <a:avLst/>
          </a:prstGeom>
        </p:spPr>
        <p:txBody>
          <a:bodyPr vert="horz" wrap="square" lIns="0" tIns="11340" rIns="0" bIns="0" rtlCol="0">
            <a:spAutoFit/>
          </a:bodyPr>
          <a:lstStyle/>
          <a:p>
            <a:pPr marL="17446" marR="6978">
              <a:lnSpc>
                <a:spcPct val="100800"/>
              </a:lnSpc>
              <a:spcBef>
                <a:spcPts val="89"/>
              </a:spcBef>
            </a:pPr>
            <a:r>
              <a:rPr sz="3640" b="1" dirty="0">
                <a:latin typeface="Gill Sans MT"/>
                <a:cs typeface="Gill Sans MT"/>
              </a:rPr>
              <a:t>Animal</a:t>
            </a:r>
            <a:r>
              <a:rPr sz="3640" b="1" spc="-151" dirty="0">
                <a:latin typeface="Gill Sans MT"/>
                <a:cs typeface="Gill Sans MT"/>
              </a:rPr>
              <a:t> </a:t>
            </a:r>
            <a:r>
              <a:rPr sz="3640" b="1" dirty="0">
                <a:latin typeface="Gill Sans MT"/>
                <a:cs typeface="Gill Sans MT"/>
              </a:rPr>
              <a:t>and</a:t>
            </a:r>
            <a:r>
              <a:rPr sz="3640" b="1" spc="-117" dirty="0">
                <a:latin typeface="Gill Sans MT"/>
                <a:cs typeface="Gill Sans MT"/>
              </a:rPr>
              <a:t> </a:t>
            </a:r>
            <a:r>
              <a:rPr sz="3640" b="1" dirty="0">
                <a:latin typeface="Gill Sans MT"/>
                <a:cs typeface="Gill Sans MT"/>
              </a:rPr>
              <a:t>Plant</a:t>
            </a:r>
            <a:r>
              <a:rPr sz="3640" b="1" spc="-131" dirty="0">
                <a:latin typeface="Gill Sans MT"/>
                <a:cs typeface="Gill Sans MT"/>
              </a:rPr>
              <a:t> </a:t>
            </a:r>
            <a:r>
              <a:rPr sz="3640" b="1" dirty="0">
                <a:latin typeface="Gill Sans MT"/>
                <a:cs typeface="Gill Sans MT"/>
              </a:rPr>
              <a:t>Health</a:t>
            </a:r>
            <a:r>
              <a:rPr sz="3640" b="1" spc="-117" dirty="0">
                <a:latin typeface="Gill Sans MT"/>
                <a:cs typeface="Gill Sans MT"/>
              </a:rPr>
              <a:t> </a:t>
            </a:r>
            <a:r>
              <a:rPr sz="3640" b="1" dirty="0">
                <a:latin typeface="Gill Sans MT"/>
                <a:cs typeface="Gill Sans MT"/>
              </a:rPr>
              <a:t>Inspection</a:t>
            </a:r>
            <a:r>
              <a:rPr sz="3640" b="1" spc="-117" dirty="0">
                <a:latin typeface="Gill Sans MT"/>
                <a:cs typeface="Gill Sans MT"/>
              </a:rPr>
              <a:t> </a:t>
            </a:r>
            <a:r>
              <a:rPr sz="3640" b="1" spc="-14" dirty="0">
                <a:latin typeface="Gill Sans MT"/>
                <a:cs typeface="Gill Sans MT"/>
              </a:rPr>
              <a:t>Service </a:t>
            </a:r>
            <a:r>
              <a:rPr sz="3640" b="1" dirty="0">
                <a:latin typeface="Gill Sans MT"/>
                <a:cs typeface="Gill Sans MT"/>
              </a:rPr>
              <a:t>Plant</a:t>
            </a:r>
            <a:r>
              <a:rPr sz="3640" b="1" spc="-144" dirty="0">
                <a:latin typeface="Gill Sans MT"/>
                <a:cs typeface="Gill Sans MT"/>
              </a:rPr>
              <a:t> </a:t>
            </a:r>
            <a:r>
              <a:rPr sz="3640" b="1" dirty="0">
                <a:latin typeface="Gill Sans MT"/>
                <a:cs typeface="Gill Sans MT"/>
              </a:rPr>
              <a:t>Protection</a:t>
            </a:r>
            <a:r>
              <a:rPr sz="3640" b="1" spc="-131" dirty="0">
                <a:latin typeface="Gill Sans MT"/>
                <a:cs typeface="Gill Sans MT"/>
              </a:rPr>
              <a:t> </a:t>
            </a:r>
            <a:r>
              <a:rPr sz="3640" b="1" dirty="0">
                <a:latin typeface="Gill Sans MT"/>
                <a:cs typeface="Gill Sans MT"/>
              </a:rPr>
              <a:t>and</a:t>
            </a:r>
            <a:r>
              <a:rPr sz="3640" b="1" spc="-131" dirty="0">
                <a:latin typeface="Gill Sans MT"/>
                <a:cs typeface="Gill Sans MT"/>
              </a:rPr>
              <a:t> </a:t>
            </a:r>
            <a:r>
              <a:rPr sz="3640" b="1" spc="-14" dirty="0">
                <a:latin typeface="Gill Sans MT"/>
                <a:cs typeface="Gill Sans MT"/>
              </a:rPr>
              <a:t>Quarantine</a:t>
            </a:r>
            <a:endParaRPr sz="3640" dirty="0">
              <a:latin typeface="Gill Sans MT"/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498578" y="624410"/>
            <a:ext cx="1051659" cy="11472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01275" y="2895600"/>
            <a:ext cx="6095999" cy="3589312"/>
          </a:xfrm>
          <a:prstGeom prst="rect">
            <a:avLst/>
          </a:prstGeom>
        </p:spPr>
        <p:txBody>
          <a:bodyPr vert="horz" wrap="square" lIns="0" tIns="20062" rIns="0" bIns="0" rtlCol="0">
            <a:spAutoFit/>
          </a:bodyPr>
          <a:lstStyle/>
          <a:p>
            <a:pPr marL="17446">
              <a:spcBef>
                <a:spcPts val="157"/>
              </a:spcBef>
            </a:pPr>
            <a:r>
              <a:rPr sz="4396" b="1" dirty="0">
                <a:latin typeface="Book Antiqua"/>
                <a:cs typeface="Book Antiqua"/>
              </a:rPr>
              <a:t>Erin</a:t>
            </a:r>
            <a:r>
              <a:rPr sz="4396" b="1" spc="-27" dirty="0">
                <a:latin typeface="Book Antiqua"/>
                <a:cs typeface="Book Antiqua"/>
              </a:rPr>
              <a:t> Otto</a:t>
            </a:r>
            <a:endParaRPr sz="4396" dirty="0">
              <a:latin typeface="Book Antiqua"/>
              <a:cs typeface="Book Antiqua"/>
            </a:endParaRPr>
          </a:p>
          <a:p>
            <a:pPr marL="17446">
              <a:spcBef>
                <a:spcPts val="34"/>
              </a:spcBef>
            </a:pPr>
            <a:r>
              <a:rPr sz="4396" b="1" dirty="0">
                <a:latin typeface="Book Antiqua"/>
                <a:cs typeface="Book Antiqua"/>
              </a:rPr>
              <a:t>Lacey</a:t>
            </a:r>
            <a:r>
              <a:rPr sz="4396" b="1" spc="-7" dirty="0">
                <a:latin typeface="Book Antiqua"/>
                <a:cs typeface="Book Antiqua"/>
              </a:rPr>
              <a:t> </a:t>
            </a:r>
            <a:r>
              <a:rPr sz="4396" b="1" dirty="0">
                <a:latin typeface="Book Antiqua"/>
                <a:cs typeface="Book Antiqua"/>
              </a:rPr>
              <a:t>Act</a:t>
            </a:r>
            <a:r>
              <a:rPr sz="4396" b="1" spc="14" dirty="0">
                <a:latin typeface="Book Antiqua"/>
                <a:cs typeface="Book Antiqua"/>
              </a:rPr>
              <a:t> </a:t>
            </a:r>
            <a:r>
              <a:rPr sz="4396" b="1" spc="-14" dirty="0">
                <a:latin typeface="Book Antiqua"/>
                <a:cs typeface="Book Antiqua"/>
              </a:rPr>
              <a:t>Program</a:t>
            </a:r>
            <a:endParaRPr sz="4396" dirty="0">
              <a:latin typeface="Book Antiqua"/>
              <a:cs typeface="Book Antiqua"/>
            </a:endParaRPr>
          </a:p>
          <a:p>
            <a:pPr marL="1442783">
              <a:spcBef>
                <a:spcPts val="3517"/>
              </a:spcBef>
            </a:pPr>
            <a:r>
              <a:rPr sz="3022" i="1" dirty="0">
                <a:latin typeface="Arial"/>
                <a:cs typeface="Arial"/>
              </a:rPr>
              <a:t>May</a:t>
            </a:r>
            <a:r>
              <a:rPr sz="3022" i="1" spc="34" dirty="0">
                <a:latin typeface="Arial"/>
                <a:cs typeface="Arial"/>
              </a:rPr>
              <a:t> </a:t>
            </a:r>
            <a:r>
              <a:rPr sz="3022" i="1" spc="-27" dirty="0">
                <a:latin typeface="Arial"/>
                <a:cs typeface="Arial"/>
              </a:rPr>
              <a:t>2024</a:t>
            </a:r>
            <a:endParaRPr sz="3022" dirty="0">
              <a:latin typeface="Arial"/>
              <a:cs typeface="Arial"/>
            </a:endParaRPr>
          </a:p>
          <a:p>
            <a:pPr>
              <a:spcBef>
                <a:spcPts val="1525"/>
              </a:spcBef>
            </a:pPr>
            <a:endParaRPr sz="3022" dirty="0">
              <a:latin typeface="Arial"/>
              <a:cs typeface="Arial"/>
            </a:endParaRPr>
          </a:p>
          <a:p>
            <a:pPr marL="52338"/>
            <a:r>
              <a:rPr sz="4190" u="heavy" spc="-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Erin.M.Otto@usda.gov</a:t>
            </a:r>
            <a:endParaRPr sz="419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51800" y="2138065"/>
            <a:ext cx="4880954" cy="56343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9860" y="286772"/>
            <a:ext cx="15917362" cy="1455974"/>
          </a:xfrm>
          <a:prstGeom prst="rect">
            <a:avLst/>
          </a:prstGeom>
        </p:spPr>
        <p:txBody>
          <a:bodyPr vert="horz" wrap="square" lIns="0" tIns="845247" rIns="0" bIns="0" rtlCol="0">
            <a:spAutoFit/>
          </a:bodyPr>
          <a:lstStyle/>
          <a:p>
            <a:pPr marL="81996">
              <a:spcBef>
                <a:spcPts val="144"/>
              </a:spcBef>
            </a:pPr>
            <a:r>
              <a:rPr sz="3915" dirty="0"/>
              <a:t>Schedule</a:t>
            </a:r>
            <a:r>
              <a:rPr sz="3915" spc="55" dirty="0"/>
              <a:t> </a:t>
            </a:r>
            <a:r>
              <a:rPr sz="3915" dirty="0"/>
              <a:t>of</a:t>
            </a:r>
            <a:r>
              <a:rPr sz="3915" spc="-41" dirty="0"/>
              <a:t> </a:t>
            </a:r>
            <a:r>
              <a:rPr sz="3915" spc="-14" dirty="0"/>
              <a:t>Enforcement</a:t>
            </a:r>
            <a:endParaRPr sz="3915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6899" y="2359984"/>
            <a:ext cx="1976334" cy="373493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419541" y="1559191"/>
            <a:ext cx="7845675" cy="5076921"/>
            <a:chOff x="3217164" y="2192273"/>
            <a:chExt cx="5711190" cy="36957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7164" y="2796540"/>
              <a:ext cx="1508759" cy="26974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20570" y="2663225"/>
              <a:ext cx="3325579" cy="28592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53940" y="2296667"/>
              <a:ext cx="3970020" cy="3487420"/>
            </a:xfrm>
            <a:custGeom>
              <a:avLst/>
              <a:gdLst/>
              <a:ahLst/>
              <a:cxnLst/>
              <a:rect l="l" t="t" r="r" b="b"/>
              <a:pathLst>
                <a:path w="3970020" h="3487420">
                  <a:moveTo>
                    <a:pt x="1985771" y="0"/>
                  </a:moveTo>
                  <a:lnTo>
                    <a:pt x="2086355" y="1524"/>
                  </a:lnTo>
                  <a:lnTo>
                    <a:pt x="2186939" y="9144"/>
                  </a:lnTo>
                  <a:lnTo>
                    <a:pt x="2284475" y="19812"/>
                  </a:lnTo>
                  <a:lnTo>
                    <a:pt x="2382011" y="35052"/>
                  </a:lnTo>
                  <a:lnTo>
                    <a:pt x="2478023" y="53339"/>
                  </a:lnTo>
                  <a:lnTo>
                    <a:pt x="2570987" y="76200"/>
                  </a:lnTo>
                  <a:lnTo>
                    <a:pt x="2663951" y="103632"/>
                  </a:lnTo>
                  <a:lnTo>
                    <a:pt x="2752343" y="135636"/>
                  </a:lnTo>
                  <a:lnTo>
                    <a:pt x="2840735" y="169164"/>
                  </a:lnTo>
                  <a:lnTo>
                    <a:pt x="2926079" y="207264"/>
                  </a:lnTo>
                  <a:lnTo>
                    <a:pt x="3008375" y="248411"/>
                  </a:lnTo>
                  <a:lnTo>
                    <a:pt x="3089147" y="294131"/>
                  </a:lnTo>
                  <a:lnTo>
                    <a:pt x="3166871" y="342900"/>
                  </a:lnTo>
                  <a:lnTo>
                    <a:pt x="3241547" y="393191"/>
                  </a:lnTo>
                  <a:lnTo>
                    <a:pt x="3314700" y="448056"/>
                  </a:lnTo>
                  <a:lnTo>
                    <a:pt x="3383279" y="505967"/>
                  </a:lnTo>
                  <a:lnTo>
                    <a:pt x="3448812" y="565404"/>
                  </a:lnTo>
                  <a:lnTo>
                    <a:pt x="3511296" y="629412"/>
                  </a:lnTo>
                  <a:lnTo>
                    <a:pt x="3570731" y="694943"/>
                  </a:lnTo>
                  <a:lnTo>
                    <a:pt x="3627120" y="762000"/>
                  </a:lnTo>
                  <a:lnTo>
                    <a:pt x="3678935" y="833627"/>
                  </a:lnTo>
                  <a:lnTo>
                    <a:pt x="3727704" y="906779"/>
                  </a:lnTo>
                  <a:lnTo>
                    <a:pt x="3771900" y="981456"/>
                  </a:lnTo>
                  <a:lnTo>
                    <a:pt x="3811523" y="1059179"/>
                  </a:lnTo>
                  <a:lnTo>
                    <a:pt x="3848100" y="1138427"/>
                  </a:lnTo>
                  <a:lnTo>
                    <a:pt x="3878579" y="1220724"/>
                  </a:lnTo>
                  <a:lnTo>
                    <a:pt x="3906012" y="1304544"/>
                  </a:lnTo>
                  <a:lnTo>
                    <a:pt x="3928871" y="1388363"/>
                  </a:lnTo>
                  <a:lnTo>
                    <a:pt x="3947159" y="1475232"/>
                  </a:lnTo>
                  <a:lnTo>
                    <a:pt x="3959351" y="1563624"/>
                  </a:lnTo>
                  <a:lnTo>
                    <a:pt x="3966971" y="1652016"/>
                  </a:lnTo>
                  <a:lnTo>
                    <a:pt x="3970020" y="1743455"/>
                  </a:lnTo>
                  <a:lnTo>
                    <a:pt x="3966971" y="1833371"/>
                  </a:lnTo>
                  <a:lnTo>
                    <a:pt x="3959351" y="1923287"/>
                  </a:lnTo>
                  <a:lnTo>
                    <a:pt x="3947159" y="2010155"/>
                  </a:lnTo>
                  <a:lnTo>
                    <a:pt x="3928871" y="2097024"/>
                  </a:lnTo>
                  <a:lnTo>
                    <a:pt x="3906012" y="2182367"/>
                  </a:lnTo>
                  <a:lnTo>
                    <a:pt x="3878579" y="2264663"/>
                  </a:lnTo>
                  <a:lnTo>
                    <a:pt x="3848100" y="2346959"/>
                  </a:lnTo>
                  <a:lnTo>
                    <a:pt x="3811523" y="2426208"/>
                  </a:lnTo>
                  <a:lnTo>
                    <a:pt x="3771900" y="2503932"/>
                  </a:lnTo>
                  <a:lnTo>
                    <a:pt x="3727704" y="2580132"/>
                  </a:lnTo>
                  <a:lnTo>
                    <a:pt x="3678935" y="2653283"/>
                  </a:lnTo>
                  <a:lnTo>
                    <a:pt x="3627120" y="2723388"/>
                  </a:lnTo>
                  <a:lnTo>
                    <a:pt x="3570731" y="2791967"/>
                  </a:lnTo>
                  <a:lnTo>
                    <a:pt x="3511296" y="2857500"/>
                  </a:lnTo>
                  <a:lnTo>
                    <a:pt x="3448812" y="2919983"/>
                  </a:lnTo>
                  <a:lnTo>
                    <a:pt x="3383279" y="2980943"/>
                  </a:lnTo>
                  <a:lnTo>
                    <a:pt x="3314700" y="3037332"/>
                  </a:lnTo>
                  <a:lnTo>
                    <a:pt x="3241547" y="3092196"/>
                  </a:lnTo>
                  <a:lnTo>
                    <a:pt x="3166871" y="3144011"/>
                  </a:lnTo>
                  <a:lnTo>
                    <a:pt x="3089147" y="3191256"/>
                  </a:lnTo>
                  <a:lnTo>
                    <a:pt x="3008375" y="3236975"/>
                  </a:lnTo>
                  <a:lnTo>
                    <a:pt x="2926079" y="3278124"/>
                  </a:lnTo>
                  <a:lnTo>
                    <a:pt x="2840735" y="3316224"/>
                  </a:lnTo>
                  <a:lnTo>
                    <a:pt x="2752343" y="3351275"/>
                  </a:lnTo>
                  <a:lnTo>
                    <a:pt x="2663951" y="3381756"/>
                  </a:lnTo>
                  <a:lnTo>
                    <a:pt x="2570987" y="3409188"/>
                  </a:lnTo>
                  <a:lnTo>
                    <a:pt x="2478023" y="3432048"/>
                  </a:lnTo>
                  <a:lnTo>
                    <a:pt x="2382011" y="3451859"/>
                  </a:lnTo>
                  <a:lnTo>
                    <a:pt x="2284475" y="3467100"/>
                  </a:lnTo>
                  <a:lnTo>
                    <a:pt x="2186939" y="3477767"/>
                  </a:lnTo>
                  <a:lnTo>
                    <a:pt x="2086355" y="3483864"/>
                  </a:lnTo>
                  <a:lnTo>
                    <a:pt x="1985771" y="3486911"/>
                  </a:lnTo>
                  <a:lnTo>
                    <a:pt x="1883663" y="3483864"/>
                  </a:lnTo>
                  <a:lnTo>
                    <a:pt x="1783079" y="3477767"/>
                  </a:lnTo>
                  <a:lnTo>
                    <a:pt x="1685543" y="3467100"/>
                  </a:lnTo>
                  <a:lnTo>
                    <a:pt x="1588007" y="3451859"/>
                  </a:lnTo>
                  <a:lnTo>
                    <a:pt x="1491995" y="3432048"/>
                  </a:lnTo>
                  <a:lnTo>
                    <a:pt x="1399031" y="3409188"/>
                  </a:lnTo>
                  <a:lnTo>
                    <a:pt x="1307591" y="3381756"/>
                  </a:lnTo>
                  <a:lnTo>
                    <a:pt x="1217675" y="3351275"/>
                  </a:lnTo>
                  <a:lnTo>
                    <a:pt x="1129283" y="3316224"/>
                  </a:lnTo>
                  <a:lnTo>
                    <a:pt x="1043939" y="3278124"/>
                  </a:lnTo>
                  <a:lnTo>
                    <a:pt x="961643" y="3236975"/>
                  </a:lnTo>
                  <a:lnTo>
                    <a:pt x="880871" y="3191256"/>
                  </a:lnTo>
                  <a:lnTo>
                    <a:pt x="803147" y="3144011"/>
                  </a:lnTo>
                  <a:lnTo>
                    <a:pt x="728471" y="3092196"/>
                  </a:lnTo>
                  <a:lnTo>
                    <a:pt x="656843" y="3037332"/>
                  </a:lnTo>
                  <a:lnTo>
                    <a:pt x="586739" y="2980943"/>
                  </a:lnTo>
                  <a:lnTo>
                    <a:pt x="521208" y="2919983"/>
                  </a:lnTo>
                  <a:lnTo>
                    <a:pt x="458723" y="2857500"/>
                  </a:lnTo>
                  <a:lnTo>
                    <a:pt x="399287" y="2791967"/>
                  </a:lnTo>
                  <a:lnTo>
                    <a:pt x="342900" y="2723388"/>
                  </a:lnTo>
                  <a:lnTo>
                    <a:pt x="291083" y="2653283"/>
                  </a:lnTo>
                  <a:lnTo>
                    <a:pt x="243839" y="2580132"/>
                  </a:lnTo>
                  <a:lnTo>
                    <a:pt x="199643" y="2503932"/>
                  </a:lnTo>
                  <a:lnTo>
                    <a:pt x="158496" y="2426208"/>
                  </a:lnTo>
                  <a:lnTo>
                    <a:pt x="123443" y="2346959"/>
                  </a:lnTo>
                  <a:lnTo>
                    <a:pt x="91439" y="2264663"/>
                  </a:lnTo>
                  <a:lnTo>
                    <a:pt x="64008" y="2182367"/>
                  </a:lnTo>
                  <a:lnTo>
                    <a:pt x="41147" y="2097024"/>
                  </a:lnTo>
                  <a:lnTo>
                    <a:pt x="24383" y="2010155"/>
                  </a:lnTo>
                  <a:lnTo>
                    <a:pt x="10667" y="1923287"/>
                  </a:lnTo>
                  <a:lnTo>
                    <a:pt x="3047" y="1833371"/>
                  </a:lnTo>
                  <a:lnTo>
                    <a:pt x="0" y="1743455"/>
                  </a:lnTo>
                  <a:lnTo>
                    <a:pt x="3047" y="1652016"/>
                  </a:lnTo>
                  <a:lnTo>
                    <a:pt x="10667" y="1563624"/>
                  </a:lnTo>
                  <a:lnTo>
                    <a:pt x="24383" y="1475232"/>
                  </a:lnTo>
                  <a:lnTo>
                    <a:pt x="41147" y="1388363"/>
                  </a:lnTo>
                  <a:lnTo>
                    <a:pt x="64008" y="1304544"/>
                  </a:lnTo>
                  <a:lnTo>
                    <a:pt x="91439" y="1220724"/>
                  </a:lnTo>
                  <a:lnTo>
                    <a:pt x="123443" y="1138427"/>
                  </a:lnTo>
                  <a:lnTo>
                    <a:pt x="158496" y="1059179"/>
                  </a:lnTo>
                  <a:lnTo>
                    <a:pt x="199643" y="981456"/>
                  </a:lnTo>
                  <a:lnTo>
                    <a:pt x="243839" y="906779"/>
                  </a:lnTo>
                  <a:lnTo>
                    <a:pt x="291083" y="833627"/>
                  </a:lnTo>
                  <a:lnTo>
                    <a:pt x="342900" y="762000"/>
                  </a:lnTo>
                  <a:lnTo>
                    <a:pt x="399287" y="694943"/>
                  </a:lnTo>
                  <a:lnTo>
                    <a:pt x="458723" y="629412"/>
                  </a:lnTo>
                  <a:lnTo>
                    <a:pt x="521208" y="565404"/>
                  </a:lnTo>
                  <a:lnTo>
                    <a:pt x="586739" y="505967"/>
                  </a:lnTo>
                  <a:lnTo>
                    <a:pt x="656843" y="448056"/>
                  </a:lnTo>
                  <a:lnTo>
                    <a:pt x="728471" y="393191"/>
                  </a:lnTo>
                  <a:lnTo>
                    <a:pt x="803147" y="342900"/>
                  </a:lnTo>
                  <a:lnTo>
                    <a:pt x="880871" y="294131"/>
                  </a:lnTo>
                  <a:lnTo>
                    <a:pt x="961643" y="248411"/>
                  </a:lnTo>
                  <a:lnTo>
                    <a:pt x="1043939" y="207264"/>
                  </a:lnTo>
                  <a:lnTo>
                    <a:pt x="1129283" y="169164"/>
                  </a:lnTo>
                  <a:lnTo>
                    <a:pt x="1217675" y="135636"/>
                  </a:lnTo>
                  <a:lnTo>
                    <a:pt x="1307591" y="103632"/>
                  </a:lnTo>
                  <a:lnTo>
                    <a:pt x="1399031" y="76200"/>
                  </a:lnTo>
                  <a:lnTo>
                    <a:pt x="1491995" y="53339"/>
                  </a:lnTo>
                  <a:lnTo>
                    <a:pt x="1588007" y="35052"/>
                  </a:lnTo>
                  <a:lnTo>
                    <a:pt x="1685543" y="19812"/>
                  </a:lnTo>
                  <a:lnTo>
                    <a:pt x="1783079" y="9144"/>
                  </a:lnTo>
                  <a:lnTo>
                    <a:pt x="1883663" y="1524"/>
                  </a:lnTo>
                  <a:lnTo>
                    <a:pt x="1985771" y="0"/>
                  </a:lnTo>
                  <a:close/>
                </a:path>
              </a:pathLst>
            </a:custGeom>
            <a:ln w="208788">
              <a:solidFill>
                <a:srgbClr val="C8C6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54523" y="2397251"/>
              <a:ext cx="3770375" cy="32872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53940" y="2296667"/>
              <a:ext cx="3970020" cy="3487420"/>
            </a:xfrm>
            <a:custGeom>
              <a:avLst/>
              <a:gdLst/>
              <a:ahLst/>
              <a:cxnLst/>
              <a:rect l="l" t="t" r="r" b="b"/>
              <a:pathLst>
                <a:path w="3970020" h="3487420">
                  <a:moveTo>
                    <a:pt x="1985771" y="0"/>
                  </a:moveTo>
                  <a:lnTo>
                    <a:pt x="2086355" y="1524"/>
                  </a:lnTo>
                  <a:lnTo>
                    <a:pt x="2186939" y="9144"/>
                  </a:lnTo>
                  <a:lnTo>
                    <a:pt x="2284475" y="19812"/>
                  </a:lnTo>
                  <a:lnTo>
                    <a:pt x="2382011" y="35052"/>
                  </a:lnTo>
                  <a:lnTo>
                    <a:pt x="2478023" y="53339"/>
                  </a:lnTo>
                  <a:lnTo>
                    <a:pt x="2570987" y="76200"/>
                  </a:lnTo>
                  <a:lnTo>
                    <a:pt x="2663951" y="103632"/>
                  </a:lnTo>
                  <a:lnTo>
                    <a:pt x="2752343" y="135636"/>
                  </a:lnTo>
                  <a:lnTo>
                    <a:pt x="2840735" y="169164"/>
                  </a:lnTo>
                  <a:lnTo>
                    <a:pt x="2926079" y="207264"/>
                  </a:lnTo>
                  <a:lnTo>
                    <a:pt x="3008375" y="248411"/>
                  </a:lnTo>
                  <a:lnTo>
                    <a:pt x="3089147" y="294131"/>
                  </a:lnTo>
                  <a:lnTo>
                    <a:pt x="3166871" y="342900"/>
                  </a:lnTo>
                  <a:lnTo>
                    <a:pt x="3241547" y="393191"/>
                  </a:lnTo>
                  <a:lnTo>
                    <a:pt x="3314700" y="448056"/>
                  </a:lnTo>
                  <a:lnTo>
                    <a:pt x="3383279" y="505967"/>
                  </a:lnTo>
                  <a:lnTo>
                    <a:pt x="3448812" y="565404"/>
                  </a:lnTo>
                  <a:lnTo>
                    <a:pt x="3511296" y="629412"/>
                  </a:lnTo>
                  <a:lnTo>
                    <a:pt x="3570731" y="694943"/>
                  </a:lnTo>
                  <a:lnTo>
                    <a:pt x="3627120" y="762000"/>
                  </a:lnTo>
                  <a:lnTo>
                    <a:pt x="3678935" y="833627"/>
                  </a:lnTo>
                  <a:lnTo>
                    <a:pt x="3727704" y="906779"/>
                  </a:lnTo>
                  <a:lnTo>
                    <a:pt x="3771900" y="981456"/>
                  </a:lnTo>
                  <a:lnTo>
                    <a:pt x="3811523" y="1059179"/>
                  </a:lnTo>
                  <a:lnTo>
                    <a:pt x="3848100" y="1138427"/>
                  </a:lnTo>
                  <a:lnTo>
                    <a:pt x="3878579" y="1220724"/>
                  </a:lnTo>
                  <a:lnTo>
                    <a:pt x="3906012" y="1304544"/>
                  </a:lnTo>
                  <a:lnTo>
                    <a:pt x="3928871" y="1388363"/>
                  </a:lnTo>
                  <a:lnTo>
                    <a:pt x="3947159" y="1475232"/>
                  </a:lnTo>
                  <a:lnTo>
                    <a:pt x="3959351" y="1563624"/>
                  </a:lnTo>
                  <a:lnTo>
                    <a:pt x="3966971" y="1652016"/>
                  </a:lnTo>
                  <a:lnTo>
                    <a:pt x="3970020" y="1743455"/>
                  </a:lnTo>
                  <a:lnTo>
                    <a:pt x="3966971" y="1833371"/>
                  </a:lnTo>
                  <a:lnTo>
                    <a:pt x="3959351" y="1923287"/>
                  </a:lnTo>
                  <a:lnTo>
                    <a:pt x="3947159" y="2010155"/>
                  </a:lnTo>
                  <a:lnTo>
                    <a:pt x="3928871" y="2097024"/>
                  </a:lnTo>
                  <a:lnTo>
                    <a:pt x="3906012" y="2182367"/>
                  </a:lnTo>
                  <a:lnTo>
                    <a:pt x="3878579" y="2264663"/>
                  </a:lnTo>
                  <a:lnTo>
                    <a:pt x="3848100" y="2346959"/>
                  </a:lnTo>
                  <a:lnTo>
                    <a:pt x="3811523" y="2426208"/>
                  </a:lnTo>
                  <a:lnTo>
                    <a:pt x="3771900" y="2503932"/>
                  </a:lnTo>
                  <a:lnTo>
                    <a:pt x="3727704" y="2580132"/>
                  </a:lnTo>
                  <a:lnTo>
                    <a:pt x="3678935" y="2653283"/>
                  </a:lnTo>
                  <a:lnTo>
                    <a:pt x="3627120" y="2723388"/>
                  </a:lnTo>
                  <a:lnTo>
                    <a:pt x="3570731" y="2791967"/>
                  </a:lnTo>
                  <a:lnTo>
                    <a:pt x="3511296" y="2857500"/>
                  </a:lnTo>
                  <a:lnTo>
                    <a:pt x="3448812" y="2919983"/>
                  </a:lnTo>
                  <a:lnTo>
                    <a:pt x="3383279" y="2980943"/>
                  </a:lnTo>
                  <a:lnTo>
                    <a:pt x="3314700" y="3037332"/>
                  </a:lnTo>
                  <a:lnTo>
                    <a:pt x="3241547" y="3092196"/>
                  </a:lnTo>
                  <a:lnTo>
                    <a:pt x="3166871" y="3144011"/>
                  </a:lnTo>
                  <a:lnTo>
                    <a:pt x="3089147" y="3191256"/>
                  </a:lnTo>
                  <a:lnTo>
                    <a:pt x="3008375" y="3236975"/>
                  </a:lnTo>
                  <a:lnTo>
                    <a:pt x="2926079" y="3278124"/>
                  </a:lnTo>
                  <a:lnTo>
                    <a:pt x="2840735" y="3316224"/>
                  </a:lnTo>
                  <a:lnTo>
                    <a:pt x="2752343" y="3351275"/>
                  </a:lnTo>
                  <a:lnTo>
                    <a:pt x="2663951" y="3381756"/>
                  </a:lnTo>
                  <a:lnTo>
                    <a:pt x="2570987" y="3409188"/>
                  </a:lnTo>
                  <a:lnTo>
                    <a:pt x="2478023" y="3432048"/>
                  </a:lnTo>
                  <a:lnTo>
                    <a:pt x="2382011" y="3451859"/>
                  </a:lnTo>
                  <a:lnTo>
                    <a:pt x="2284475" y="3467100"/>
                  </a:lnTo>
                  <a:lnTo>
                    <a:pt x="2186939" y="3477767"/>
                  </a:lnTo>
                  <a:lnTo>
                    <a:pt x="2086355" y="3483864"/>
                  </a:lnTo>
                  <a:lnTo>
                    <a:pt x="1985771" y="3486911"/>
                  </a:lnTo>
                  <a:lnTo>
                    <a:pt x="1883663" y="3483864"/>
                  </a:lnTo>
                  <a:lnTo>
                    <a:pt x="1783079" y="3477767"/>
                  </a:lnTo>
                  <a:lnTo>
                    <a:pt x="1685543" y="3467100"/>
                  </a:lnTo>
                  <a:lnTo>
                    <a:pt x="1588007" y="3451859"/>
                  </a:lnTo>
                  <a:lnTo>
                    <a:pt x="1491995" y="3432048"/>
                  </a:lnTo>
                  <a:lnTo>
                    <a:pt x="1399031" y="3409188"/>
                  </a:lnTo>
                  <a:lnTo>
                    <a:pt x="1307591" y="3381756"/>
                  </a:lnTo>
                  <a:lnTo>
                    <a:pt x="1217675" y="3351275"/>
                  </a:lnTo>
                  <a:lnTo>
                    <a:pt x="1129283" y="3316224"/>
                  </a:lnTo>
                  <a:lnTo>
                    <a:pt x="1043939" y="3278124"/>
                  </a:lnTo>
                  <a:lnTo>
                    <a:pt x="961643" y="3236975"/>
                  </a:lnTo>
                  <a:lnTo>
                    <a:pt x="880871" y="3191256"/>
                  </a:lnTo>
                  <a:lnTo>
                    <a:pt x="803147" y="3144011"/>
                  </a:lnTo>
                  <a:lnTo>
                    <a:pt x="728471" y="3092196"/>
                  </a:lnTo>
                  <a:lnTo>
                    <a:pt x="656843" y="3037332"/>
                  </a:lnTo>
                  <a:lnTo>
                    <a:pt x="586739" y="2980943"/>
                  </a:lnTo>
                  <a:lnTo>
                    <a:pt x="521208" y="2919983"/>
                  </a:lnTo>
                  <a:lnTo>
                    <a:pt x="458723" y="2857500"/>
                  </a:lnTo>
                  <a:lnTo>
                    <a:pt x="399287" y="2791967"/>
                  </a:lnTo>
                  <a:lnTo>
                    <a:pt x="342900" y="2723388"/>
                  </a:lnTo>
                  <a:lnTo>
                    <a:pt x="291083" y="2653283"/>
                  </a:lnTo>
                  <a:lnTo>
                    <a:pt x="243839" y="2580132"/>
                  </a:lnTo>
                  <a:lnTo>
                    <a:pt x="199643" y="2503932"/>
                  </a:lnTo>
                  <a:lnTo>
                    <a:pt x="158496" y="2426208"/>
                  </a:lnTo>
                  <a:lnTo>
                    <a:pt x="123443" y="2346959"/>
                  </a:lnTo>
                  <a:lnTo>
                    <a:pt x="91439" y="2264663"/>
                  </a:lnTo>
                  <a:lnTo>
                    <a:pt x="64008" y="2182367"/>
                  </a:lnTo>
                  <a:lnTo>
                    <a:pt x="41147" y="2097024"/>
                  </a:lnTo>
                  <a:lnTo>
                    <a:pt x="24383" y="2010155"/>
                  </a:lnTo>
                  <a:lnTo>
                    <a:pt x="10667" y="1923287"/>
                  </a:lnTo>
                  <a:lnTo>
                    <a:pt x="3047" y="1833371"/>
                  </a:lnTo>
                  <a:lnTo>
                    <a:pt x="0" y="1743455"/>
                  </a:lnTo>
                  <a:lnTo>
                    <a:pt x="3047" y="1652016"/>
                  </a:lnTo>
                  <a:lnTo>
                    <a:pt x="10667" y="1563624"/>
                  </a:lnTo>
                  <a:lnTo>
                    <a:pt x="24383" y="1475232"/>
                  </a:lnTo>
                  <a:lnTo>
                    <a:pt x="41147" y="1388363"/>
                  </a:lnTo>
                  <a:lnTo>
                    <a:pt x="64008" y="1304544"/>
                  </a:lnTo>
                  <a:lnTo>
                    <a:pt x="91439" y="1220724"/>
                  </a:lnTo>
                  <a:lnTo>
                    <a:pt x="123443" y="1138427"/>
                  </a:lnTo>
                  <a:lnTo>
                    <a:pt x="158496" y="1059179"/>
                  </a:lnTo>
                  <a:lnTo>
                    <a:pt x="199643" y="981456"/>
                  </a:lnTo>
                  <a:lnTo>
                    <a:pt x="243839" y="906779"/>
                  </a:lnTo>
                  <a:lnTo>
                    <a:pt x="291083" y="833627"/>
                  </a:lnTo>
                  <a:lnTo>
                    <a:pt x="342900" y="762000"/>
                  </a:lnTo>
                  <a:lnTo>
                    <a:pt x="399287" y="694943"/>
                  </a:lnTo>
                  <a:lnTo>
                    <a:pt x="458723" y="629412"/>
                  </a:lnTo>
                  <a:lnTo>
                    <a:pt x="521208" y="565404"/>
                  </a:lnTo>
                  <a:lnTo>
                    <a:pt x="586739" y="505967"/>
                  </a:lnTo>
                  <a:lnTo>
                    <a:pt x="656843" y="448056"/>
                  </a:lnTo>
                  <a:lnTo>
                    <a:pt x="728471" y="393191"/>
                  </a:lnTo>
                  <a:lnTo>
                    <a:pt x="803147" y="342900"/>
                  </a:lnTo>
                  <a:lnTo>
                    <a:pt x="880871" y="294131"/>
                  </a:lnTo>
                  <a:lnTo>
                    <a:pt x="961643" y="248411"/>
                  </a:lnTo>
                  <a:lnTo>
                    <a:pt x="1043939" y="207264"/>
                  </a:lnTo>
                  <a:lnTo>
                    <a:pt x="1129283" y="169164"/>
                  </a:lnTo>
                  <a:lnTo>
                    <a:pt x="1217675" y="135636"/>
                  </a:lnTo>
                  <a:lnTo>
                    <a:pt x="1307591" y="103632"/>
                  </a:lnTo>
                  <a:lnTo>
                    <a:pt x="1399031" y="76200"/>
                  </a:lnTo>
                  <a:lnTo>
                    <a:pt x="1491995" y="53339"/>
                  </a:lnTo>
                  <a:lnTo>
                    <a:pt x="1588007" y="35052"/>
                  </a:lnTo>
                  <a:lnTo>
                    <a:pt x="1685543" y="19812"/>
                  </a:lnTo>
                  <a:lnTo>
                    <a:pt x="1783079" y="9144"/>
                  </a:lnTo>
                  <a:lnTo>
                    <a:pt x="1883663" y="1524"/>
                  </a:lnTo>
                  <a:lnTo>
                    <a:pt x="1985771" y="0"/>
                  </a:lnTo>
                  <a:close/>
                </a:path>
              </a:pathLst>
            </a:custGeom>
            <a:ln w="208788">
              <a:solidFill>
                <a:srgbClr val="C8C6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64024" y="2827019"/>
              <a:ext cx="230124" cy="3185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58690" y="2821685"/>
              <a:ext cx="400811" cy="3291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64024" y="2827019"/>
              <a:ext cx="390143" cy="3185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64024" y="2827019"/>
              <a:ext cx="390525" cy="318770"/>
            </a:xfrm>
            <a:custGeom>
              <a:avLst/>
              <a:gdLst/>
              <a:ahLst/>
              <a:cxnLst/>
              <a:rect l="l" t="t" r="r" b="b"/>
              <a:pathLst>
                <a:path w="390525" h="318769">
                  <a:moveTo>
                    <a:pt x="0" y="79248"/>
                  </a:moveTo>
                  <a:lnTo>
                    <a:pt x="230124" y="79248"/>
                  </a:lnTo>
                  <a:lnTo>
                    <a:pt x="230124" y="0"/>
                  </a:lnTo>
                  <a:lnTo>
                    <a:pt x="390143" y="158496"/>
                  </a:lnTo>
                  <a:lnTo>
                    <a:pt x="230124" y="318516"/>
                  </a:lnTo>
                  <a:lnTo>
                    <a:pt x="230124" y="239268"/>
                  </a:lnTo>
                  <a:lnTo>
                    <a:pt x="0" y="239268"/>
                  </a:lnTo>
                  <a:lnTo>
                    <a:pt x="0" y="79248"/>
                  </a:lnTo>
                  <a:close/>
                </a:path>
              </a:pathLst>
            </a:custGeom>
            <a:ln w="10668">
              <a:solidFill>
                <a:srgbClr val="497C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356321" y="6196460"/>
            <a:ext cx="1972323" cy="668198"/>
            <a:chOff x="1715261" y="5567933"/>
            <a:chExt cx="1435735" cy="486409"/>
          </a:xfrm>
        </p:grpSpPr>
        <p:sp>
          <p:nvSpPr>
            <p:cNvPr id="15" name="object 15"/>
            <p:cNvSpPr/>
            <p:nvPr/>
          </p:nvSpPr>
          <p:spPr>
            <a:xfrm>
              <a:off x="1720595" y="5573267"/>
              <a:ext cx="1424940" cy="475615"/>
            </a:xfrm>
            <a:custGeom>
              <a:avLst/>
              <a:gdLst/>
              <a:ahLst/>
              <a:cxnLst/>
              <a:rect l="l" t="t" r="r" b="b"/>
              <a:pathLst>
                <a:path w="1424939" h="475614">
                  <a:moveTo>
                    <a:pt x="1424939" y="475487"/>
                  </a:moveTo>
                  <a:lnTo>
                    <a:pt x="0" y="475487"/>
                  </a:lnTo>
                  <a:lnTo>
                    <a:pt x="0" y="0"/>
                  </a:lnTo>
                </a:path>
              </a:pathLst>
            </a:custGeom>
            <a:ln w="10668">
              <a:solidFill>
                <a:srgbClr val="497C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20595" y="5573267"/>
              <a:ext cx="1424940" cy="475615"/>
            </a:xfrm>
            <a:custGeom>
              <a:avLst/>
              <a:gdLst/>
              <a:ahLst/>
              <a:cxnLst/>
              <a:rect l="l" t="t" r="r" b="b"/>
              <a:pathLst>
                <a:path w="1424939" h="475614">
                  <a:moveTo>
                    <a:pt x="1424939" y="475487"/>
                  </a:moveTo>
                  <a:lnTo>
                    <a:pt x="0" y="475487"/>
                  </a:lnTo>
                  <a:lnTo>
                    <a:pt x="0" y="0"/>
                  </a:lnTo>
                  <a:lnTo>
                    <a:pt x="1424939" y="0"/>
                  </a:lnTo>
                  <a:lnTo>
                    <a:pt x="1424939" y="475487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363648" y="6203787"/>
            <a:ext cx="1957493" cy="527682"/>
          </a:xfrm>
          <a:prstGeom prst="rect">
            <a:avLst/>
          </a:prstGeom>
          <a:ln w="10668">
            <a:solidFill>
              <a:srgbClr val="497CBA"/>
            </a:solidFill>
          </a:ln>
        </p:spPr>
        <p:txBody>
          <a:bodyPr vert="horz" wrap="square" lIns="0" tIns="114274" rIns="0" bIns="0" rtlCol="0">
            <a:spAutoFit/>
          </a:bodyPr>
          <a:lstStyle/>
          <a:p>
            <a:pPr marL="124739">
              <a:spcBef>
                <a:spcPts val="900"/>
              </a:spcBef>
            </a:pPr>
            <a:r>
              <a:rPr sz="2679" dirty="0">
                <a:solidFill>
                  <a:srgbClr val="FFFFFF"/>
                </a:solidFill>
                <a:latin typeface="Arial"/>
                <a:cs typeface="Arial"/>
              </a:rPr>
              <a:t>Chapter</a:t>
            </a:r>
            <a:r>
              <a:rPr sz="2679" spc="6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79" spc="-34" dirty="0">
                <a:solidFill>
                  <a:srgbClr val="FFFFFF"/>
                </a:solidFill>
                <a:latin typeface="Arial"/>
                <a:cs typeface="Arial"/>
              </a:rPr>
              <a:t>93</a:t>
            </a:r>
            <a:endParaRPr sz="267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42292" y="7164066"/>
            <a:ext cx="4892861" cy="435194"/>
          </a:xfrm>
          <a:prstGeom prst="rect">
            <a:avLst/>
          </a:prstGeom>
        </p:spPr>
        <p:txBody>
          <a:bodyPr vert="horz" wrap="square" lIns="0" tIns="22680" rIns="0" bIns="0" rtlCol="0">
            <a:spAutoFit/>
          </a:bodyPr>
          <a:lstStyle/>
          <a:p>
            <a:pPr marL="17446">
              <a:spcBef>
                <a:spcPts val="179"/>
              </a:spcBef>
            </a:pPr>
            <a:r>
              <a:rPr sz="2679" dirty="0">
                <a:latin typeface="Arial"/>
                <a:cs typeface="Arial"/>
              </a:rPr>
              <a:t>See</a:t>
            </a:r>
            <a:r>
              <a:rPr sz="2679" spc="55" dirty="0">
                <a:latin typeface="Arial"/>
                <a:cs typeface="Arial"/>
              </a:rPr>
              <a:t> </a:t>
            </a:r>
            <a:r>
              <a:rPr sz="2679" dirty="0">
                <a:latin typeface="Arial"/>
                <a:cs typeface="Arial"/>
              </a:rPr>
              <a:t>tariff</a:t>
            </a:r>
            <a:r>
              <a:rPr sz="2679" spc="48" dirty="0">
                <a:latin typeface="Arial"/>
                <a:cs typeface="Arial"/>
              </a:rPr>
              <a:t> </a:t>
            </a:r>
            <a:r>
              <a:rPr sz="2679" dirty="0">
                <a:latin typeface="Arial"/>
                <a:cs typeface="Arial"/>
              </a:rPr>
              <a:t>codes</a:t>
            </a:r>
            <a:r>
              <a:rPr sz="2679" spc="41" dirty="0">
                <a:latin typeface="Arial"/>
                <a:cs typeface="Arial"/>
              </a:rPr>
              <a:t> </a:t>
            </a:r>
            <a:r>
              <a:rPr sz="2679" dirty="0">
                <a:latin typeface="Arial"/>
                <a:cs typeface="Arial"/>
              </a:rPr>
              <a:t>in</a:t>
            </a:r>
            <a:r>
              <a:rPr sz="2679" spc="55" dirty="0">
                <a:latin typeface="Arial"/>
                <a:cs typeface="Arial"/>
              </a:rPr>
              <a:t> </a:t>
            </a:r>
            <a:r>
              <a:rPr sz="2679" dirty="0">
                <a:latin typeface="Arial"/>
                <a:cs typeface="Arial"/>
              </a:rPr>
              <a:t>each</a:t>
            </a:r>
            <a:r>
              <a:rPr sz="2679" spc="27" dirty="0">
                <a:latin typeface="Arial"/>
                <a:cs typeface="Arial"/>
              </a:rPr>
              <a:t> </a:t>
            </a:r>
            <a:r>
              <a:rPr sz="2679" spc="-14" dirty="0">
                <a:latin typeface="Arial"/>
                <a:cs typeface="Arial"/>
              </a:rPr>
              <a:t>chapter</a:t>
            </a:r>
            <a:endParaRPr sz="2679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3281" y="1006820"/>
            <a:ext cx="7186199" cy="539103"/>
          </a:xfrm>
          <a:prstGeom prst="rect">
            <a:avLst/>
          </a:prstGeom>
        </p:spPr>
        <p:txBody>
          <a:bodyPr vert="horz" wrap="square" lIns="0" tIns="20936" rIns="0" bIns="0" rtlCol="0">
            <a:spAutoFit/>
          </a:bodyPr>
          <a:lstStyle/>
          <a:p>
            <a:pPr marL="17446">
              <a:spcBef>
                <a:spcPts val="165"/>
              </a:spcBef>
            </a:pPr>
            <a:r>
              <a:rPr dirty="0"/>
              <a:t>Lacey Act</a:t>
            </a:r>
            <a:r>
              <a:rPr spc="-14" dirty="0"/>
              <a:t> </a:t>
            </a:r>
            <a:r>
              <a:rPr dirty="0"/>
              <a:t>Program</a:t>
            </a:r>
            <a:r>
              <a:rPr spc="34" dirty="0"/>
              <a:t> </a:t>
            </a:r>
            <a:r>
              <a:rPr dirty="0"/>
              <a:t>–</a:t>
            </a:r>
            <a:r>
              <a:rPr spc="21" dirty="0"/>
              <a:t> </a:t>
            </a:r>
            <a:r>
              <a:rPr dirty="0"/>
              <a:t>What’s</a:t>
            </a:r>
            <a:r>
              <a:rPr spc="48" dirty="0"/>
              <a:t> </a:t>
            </a:r>
            <a:r>
              <a:rPr spc="-14" dirty="0"/>
              <a:t>Next?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3174" y="2250497"/>
            <a:ext cx="5569784" cy="3448155"/>
          </a:xfrm>
          <a:prstGeom prst="rect">
            <a:avLst/>
          </a:prstGeom>
        </p:spPr>
        <p:txBody>
          <a:bodyPr vert="horz" wrap="square" lIns="0" tIns="18319" rIns="0" bIns="0" rtlCol="0">
            <a:spAutoFit/>
          </a:bodyPr>
          <a:lstStyle/>
          <a:p>
            <a:pPr marL="406492" marR="6978" indent="-389918">
              <a:lnSpc>
                <a:spcPct val="100400"/>
              </a:lnSpc>
              <a:spcBef>
                <a:spcPts val="144"/>
              </a:spcBef>
              <a:buSzPct val="132608"/>
              <a:buChar char="•"/>
              <a:tabLst>
                <a:tab pos="406492" algn="l"/>
                <a:tab pos="2107476" algn="l"/>
              </a:tabLst>
            </a:pPr>
            <a:r>
              <a:rPr sz="3160" dirty="0">
                <a:latin typeface="Arial"/>
                <a:cs typeface="Arial"/>
              </a:rPr>
              <a:t>Phase </a:t>
            </a:r>
            <a:r>
              <a:rPr sz="3160" spc="-69" dirty="0">
                <a:latin typeface="Arial"/>
                <a:cs typeface="Arial"/>
              </a:rPr>
              <a:t>7</a:t>
            </a:r>
            <a:r>
              <a:rPr sz="3160" dirty="0">
                <a:latin typeface="Arial"/>
                <a:cs typeface="Arial"/>
              </a:rPr>
              <a:t>	-</a:t>
            </a:r>
            <a:r>
              <a:rPr sz="3160" spc="27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all remaining</a:t>
            </a:r>
            <a:r>
              <a:rPr sz="3160" spc="-14" dirty="0">
                <a:latin typeface="Arial"/>
                <a:cs typeface="Arial"/>
              </a:rPr>
              <a:t> </a:t>
            </a:r>
            <a:r>
              <a:rPr sz="3160" spc="-27" dirty="0">
                <a:latin typeface="Arial"/>
                <a:cs typeface="Arial"/>
              </a:rPr>
              <a:t>non- </a:t>
            </a:r>
            <a:r>
              <a:rPr sz="3160" dirty="0">
                <a:latin typeface="Arial"/>
                <a:cs typeface="Arial"/>
              </a:rPr>
              <a:t>composite</a:t>
            </a:r>
            <a:r>
              <a:rPr sz="3160" spc="-34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plant</a:t>
            </a:r>
            <a:r>
              <a:rPr sz="3160" spc="27" dirty="0">
                <a:latin typeface="Arial"/>
                <a:cs typeface="Arial"/>
              </a:rPr>
              <a:t> </a:t>
            </a:r>
            <a:r>
              <a:rPr sz="3160" spc="-14" dirty="0">
                <a:latin typeface="Arial"/>
                <a:cs typeface="Arial"/>
              </a:rPr>
              <a:t>products, </a:t>
            </a:r>
            <a:r>
              <a:rPr sz="3160" dirty="0">
                <a:latin typeface="Arial"/>
                <a:cs typeface="Arial"/>
              </a:rPr>
              <a:t>such</a:t>
            </a:r>
            <a:r>
              <a:rPr sz="3160" spc="-14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as</a:t>
            </a:r>
            <a:r>
              <a:rPr sz="3160" spc="41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wooden</a:t>
            </a:r>
            <a:r>
              <a:rPr sz="3160" spc="-14" dirty="0">
                <a:latin typeface="Arial"/>
                <a:cs typeface="Arial"/>
              </a:rPr>
              <a:t> furniture</a:t>
            </a:r>
            <a:endParaRPr sz="3160">
              <a:latin typeface="Arial"/>
              <a:cs typeface="Arial"/>
            </a:endParaRPr>
          </a:p>
          <a:p>
            <a:pPr>
              <a:spcBef>
                <a:spcPts val="172"/>
              </a:spcBef>
              <a:buFont typeface="Arial"/>
              <a:buChar char="•"/>
            </a:pPr>
            <a:endParaRPr sz="3160">
              <a:latin typeface="Arial"/>
              <a:cs typeface="Arial"/>
            </a:endParaRPr>
          </a:p>
          <a:p>
            <a:pPr marL="406492" marR="477148" indent="-389918">
              <a:lnSpc>
                <a:spcPct val="100400"/>
              </a:lnSpc>
              <a:buSzPct val="132608"/>
              <a:buChar char="•"/>
              <a:tabLst>
                <a:tab pos="406492" algn="l"/>
              </a:tabLst>
            </a:pPr>
            <a:r>
              <a:rPr sz="3160" dirty="0">
                <a:latin typeface="Arial"/>
                <a:cs typeface="Arial"/>
              </a:rPr>
              <a:t>Federal</a:t>
            </a:r>
            <a:r>
              <a:rPr sz="3160" spc="14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Register</a:t>
            </a:r>
            <a:r>
              <a:rPr sz="3160" spc="14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Notice</a:t>
            </a:r>
            <a:r>
              <a:rPr sz="3160" spc="7" dirty="0">
                <a:latin typeface="Arial"/>
                <a:cs typeface="Arial"/>
              </a:rPr>
              <a:t> </a:t>
            </a:r>
            <a:r>
              <a:rPr sz="3160" spc="-34" dirty="0">
                <a:latin typeface="Arial"/>
                <a:cs typeface="Arial"/>
              </a:rPr>
              <a:t>of </a:t>
            </a:r>
            <a:r>
              <a:rPr sz="3160" dirty="0">
                <a:latin typeface="Arial"/>
                <a:cs typeface="Arial"/>
              </a:rPr>
              <a:t>HTS</a:t>
            </a:r>
            <a:r>
              <a:rPr sz="3160" spc="7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codes with</a:t>
            </a:r>
            <a:r>
              <a:rPr sz="3160" spc="-21" dirty="0">
                <a:latin typeface="Arial"/>
                <a:cs typeface="Arial"/>
              </a:rPr>
              <a:t> </a:t>
            </a:r>
            <a:r>
              <a:rPr sz="3160" spc="-27" dirty="0">
                <a:latin typeface="Arial"/>
                <a:cs typeface="Arial"/>
              </a:rPr>
              <a:t>full </a:t>
            </a:r>
            <a:r>
              <a:rPr sz="3160" dirty="0">
                <a:latin typeface="Arial"/>
                <a:cs typeface="Arial"/>
              </a:rPr>
              <a:t>implementation</a:t>
            </a:r>
            <a:r>
              <a:rPr sz="3160" spc="7" dirty="0">
                <a:latin typeface="Arial"/>
                <a:cs typeface="Arial"/>
              </a:rPr>
              <a:t> </a:t>
            </a:r>
            <a:r>
              <a:rPr sz="3160" spc="-27" dirty="0">
                <a:latin typeface="Arial"/>
                <a:cs typeface="Arial"/>
              </a:rPr>
              <a:t>2024</a:t>
            </a:r>
            <a:endParaRPr sz="316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6406" y="1885794"/>
            <a:ext cx="6291194" cy="58745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000" y="895524"/>
            <a:ext cx="12253540" cy="76068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407364" algn="ctr">
              <a:spcBef>
                <a:spcPts val="172"/>
              </a:spcBef>
            </a:pPr>
            <a:r>
              <a:rPr sz="2400" spc="-14" dirty="0"/>
              <a:t>Draft</a:t>
            </a:r>
            <a:br>
              <a:rPr lang="en-US" sz="2400" spc="-14" dirty="0"/>
            </a:br>
            <a:r>
              <a:rPr sz="2400" dirty="0"/>
              <a:t>Phase</a:t>
            </a:r>
            <a:r>
              <a:rPr sz="2400" spc="-14" dirty="0"/>
              <a:t> </a:t>
            </a:r>
            <a:r>
              <a:rPr sz="2400" dirty="0"/>
              <a:t>VII</a:t>
            </a:r>
            <a:r>
              <a:rPr sz="2400" spc="41" dirty="0"/>
              <a:t> </a:t>
            </a:r>
            <a:r>
              <a:rPr sz="2400" dirty="0"/>
              <a:t>-</a:t>
            </a:r>
            <a:r>
              <a:rPr sz="2400" spc="48" dirty="0"/>
              <a:t> </a:t>
            </a:r>
            <a:r>
              <a:rPr sz="2400" dirty="0"/>
              <a:t>Harmonized</a:t>
            </a:r>
            <a:r>
              <a:rPr sz="2400" spc="-21" dirty="0"/>
              <a:t> </a:t>
            </a:r>
            <a:r>
              <a:rPr sz="2400" dirty="0"/>
              <a:t>Tariff</a:t>
            </a:r>
            <a:r>
              <a:rPr sz="2400" spc="14" dirty="0"/>
              <a:t> </a:t>
            </a:r>
            <a:r>
              <a:rPr sz="2400" dirty="0"/>
              <a:t>Schedule</a:t>
            </a:r>
            <a:r>
              <a:rPr sz="2400" spc="7" dirty="0"/>
              <a:t> </a:t>
            </a:r>
            <a:r>
              <a:rPr sz="2400" spc="-14" dirty="0"/>
              <a:t>(HTS) </a:t>
            </a:r>
            <a:r>
              <a:rPr sz="2400" dirty="0"/>
              <a:t>Code</a:t>
            </a:r>
            <a:r>
              <a:rPr sz="2400" spc="7" dirty="0"/>
              <a:t> </a:t>
            </a:r>
            <a:r>
              <a:rPr sz="2400" spc="-14" dirty="0"/>
              <a:t>Chapters</a:t>
            </a:r>
            <a:endParaRPr sz="24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0340" y="1684283"/>
            <a:ext cx="10356919" cy="608811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14400"/>
            <a:ext cx="13614400" cy="1104818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407364" algn="ctr">
              <a:spcBef>
                <a:spcPts val="172"/>
              </a:spcBef>
            </a:pPr>
            <a:r>
              <a:rPr sz="3200" spc="-14" dirty="0"/>
              <a:t>Draft</a:t>
            </a:r>
            <a:endParaRPr sz="3200" dirty="0"/>
          </a:p>
          <a:p>
            <a:pPr marL="423938" marR="6978" algn="ctr">
              <a:lnSpc>
                <a:spcPts val="4890"/>
              </a:lnSpc>
              <a:spcBef>
                <a:spcPts val="151"/>
              </a:spcBef>
            </a:pPr>
            <a:r>
              <a:rPr sz="3200" dirty="0"/>
              <a:t>Phase</a:t>
            </a:r>
            <a:r>
              <a:rPr sz="3200" spc="-14" dirty="0"/>
              <a:t> </a:t>
            </a:r>
            <a:r>
              <a:rPr sz="3200" dirty="0"/>
              <a:t>VII</a:t>
            </a:r>
            <a:r>
              <a:rPr sz="3200" spc="41" dirty="0"/>
              <a:t> </a:t>
            </a:r>
            <a:r>
              <a:rPr sz="3200" dirty="0"/>
              <a:t>-</a:t>
            </a:r>
            <a:r>
              <a:rPr sz="3200" spc="48" dirty="0"/>
              <a:t> </a:t>
            </a:r>
            <a:r>
              <a:rPr sz="3200" dirty="0"/>
              <a:t>Harmonized</a:t>
            </a:r>
            <a:r>
              <a:rPr sz="3200" spc="-21" dirty="0"/>
              <a:t> </a:t>
            </a:r>
            <a:r>
              <a:rPr sz="3200" dirty="0"/>
              <a:t>Tariff</a:t>
            </a:r>
            <a:r>
              <a:rPr sz="3200" spc="14" dirty="0"/>
              <a:t> </a:t>
            </a:r>
            <a:r>
              <a:rPr sz="3200" dirty="0"/>
              <a:t>Schedule</a:t>
            </a:r>
            <a:r>
              <a:rPr sz="3200" spc="7" dirty="0"/>
              <a:t> </a:t>
            </a:r>
            <a:r>
              <a:rPr sz="3200" spc="-14" dirty="0"/>
              <a:t>(HTS) </a:t>
            </a:r>
            <a:r>
              <a:rPr sz="3200" dirty="0"/>
              <a:t>Code</a:t>
            </a:r>
            <a:r>
              <a:rPr sz="3200" spc="7" dirty="0"/>
              <a:t> </a:t>
            </a:r>
            <a:r>
              <a:rPr sz="3200" spc="-14" dirty="0"/>
              <a:t>Chapters</a:t>
            </a:r>
            <a:endParaRPr sz="32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2363" y="2370976"/>
            <a:ext cx="10892873" cy="54014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293" y="928836"/>
            <a:ext cx="13265022" cy="18891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407364" algn="ctr">
              <a:spcBef>
                <a:spcPts val="172"/>
              </a:spcBef>
            </a:pPr>
            <a:r>
              <a:rPr sz="4052" spc="-14" dirty="0"/>
              <a:t>Draft</a:t>
            </a:r>
            <a:endParaRPr sz="4052" dirty="0"/>
          </a:p>
          <a:p>
            <a:pPr marL="423938" marR="6978" algn="ctr">
              <a:lnSpc>
                <a:spcPts val="4890"/>
              </a:lnSpc>
              <a:spcBef>
                <a:spcPts val="151"/>
              </a:spcBef>
            </a:pPr>
            <a:r>
              <a:rPr sz="4052" dirty="0"/>
              <a:t>Phase</a:t>
            </a:r>
            <a:r>
              <a:rPr sz="4052" spc="-14" dirty="0"/>
              <a:t> </a:t>
            </a:r>
            <a:r>
              <a:rPr sz="4052" dirty="0"/>
              <a:t>VII</a:t>
            </a:r>
            <a:r>
              <a:rPr sz="4052" spc="41" dirty="0"/>
              <a:t> </a:t>
            </a:r>
            <a:r>
              <a:rPr sz="4052" dirty="0"/>
              <a:t>-</a:t>
            </a:r>
            <a:r>
              <a:rPr sz="4052" spc="48" dirty="0"/>
              <a:t> </a:t>
            </a:r>
            <a:r>
              <a:rPr sz="4052" dirty="0"/>
              <a:t>Harmonized</a:t>
            </a:r>
            <a:r>
              <a:rPr sz="4052" spc="-21" dirty="0"/>
              <a:t> </a:t>
            </a:r>
            <a:r>
              <a:rPr sz="4052" dirty="0"/>
              <a:t>Tariff</a:t>
            </a:r>
            <a:r>
              <a:rPr sz="4052" spc="14" dirty="0"/>
              <a:t> </a:t>
            </a:r>
            <a:r>
              <a:rPr sz="4052" dirty="0"/>
              <a:t>Schedule</a:t>
            </a:r>
            <a:r>
              <a:rPr sz="4052" spc="7" dirty="0"/>
              <a:t> </a:t>
            </a:r>
            <a:r>
              <a:rPr sz="4052" spc="-14" dirty="0"/>
              <a:t>(HTS) </a:t>
            </a:r>
            <a:r>
              <a:rPr sz="4052" dirty="0"/>
              <a:t>Code</a:t>
            </a:r>
            <a:r>
              <a:rPr sz="4052" spc="7" dirty="0"/>
              <a:t> </a:t>
            </a:r>
            <a:r>
              <a:rPr sz="4052" spc="-14" dirty="0"/>
              <a:t>Chapters</a:t>
            </a:r>
            <a:endParaRPr sz="4052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196" y="2817971"/>
            <a:ext cx="12019217" cy="47733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744365"/>
            <a:ext cx="13538200" cy="1031593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407364" algn="ctr">
              <a:spcBef>
                <a:spcPts val="172"/>
              </a:spcBef>
            </a:pPr>
            <a:r>
              <a:rPr sz="2800" spc="-14" dirty="0"/>
              <a:t>Draft</a:t>
            </a:r>
            <a:endParaRPr sz="2800" dirty="0"/>
          </a:p>
          <a:p>
            <a:pPr marL="423938" marR="6978" algn="ctr">
              <a:lnSpc>
                <a:spcPts val="4890"/>
              </a:lnSpc>
              <a:spcBef>
                <a:spcPts val="151"/>
              </a:spcBef>
            </a:pPr>
            <a:r>
              <a:rPr sz="2800" dirty="0"/>
              <a:t>Phase</a:t>
            </a:r>
            <a:r>
              <a:rPr sz="2800" spc="-14" dirty="0"/>
              <a:t> </a:t>
            </a:r>
            <a:r>
              <a:rPr sz="2800" dirty="0"/>
              <a:t>VII</a:t>
            </a:r>
            <a:r>
              <a:rPr sz="2800" spc="41" dirty="0"/>
              <a:t> </a:t>
            </a:r>
            <a:r>
              <a:rPr sz="2800" dirty="0"/>
              <a:t>-</a:t>
            </a:r>
            <a:r>
              <a:rPr sz="2800" spc="48" dirty="0"/>
              <a:t> </a:t>
            </a:r>
            <a:r>
              <a:rPr sz="2800" dirty="0"/>
              <a:t>Harmonized</a:t>
            </a:r>
            <a:r>
              <a:rPr sz="2800" spc="-21" dirty="0"/>
              <a:t> </a:t>
            </a:r>
            <a:r>
              <a:rPr sz="2800" dirty="0"/>
              <a:t>Tariff</a:t>
            </a:r>
            <a:r>
              <a:rPr sz="2800" spc="14" dirty="0"/>
              <a:t> </a:t>
            </a:r>
            <a:r>
              <a:rPr sz="2800" dirty="0"/>
              <a:t>Schedule</a:t>
            </a:r>
            <a:r>
              <a:rPr sz="2800" spc="7" dirty="0"/>
              <a:t> </a:t>
            </a:r>
            <a:r>
              <a:rPr sz="2800" spc="-14" dirty="0"/>
              <a:t>(HTS) </a:t>
            </a:r>
            <a:r>
              <a:rPr sz="2800" dirty="0"/>
              <a:t>Code</a:t>
            </a:r>
            <a:r>
              <a:rPr sz="2800" spc="7" dirty="0"/>
              <a:t> </a:t>
            </a:r>
            <a:r>
              <a:rPr sz="2800" spc="-14" dirty="0"/>
              <a:t>Chapters</a:t>
            </a:r>
            <a:endParaRPr sz="28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798" y="2005123"/>
            <a:ext cx="12350003" cy="376215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96018" y="6224870"/>
            <a:ext cx="12087783" cy="1411926"/>
          </a:xfrm>
          <a:prstGeom prst="rect">
            <a:avLst/>
          </a:prstGeom>
        </p:spPr>
        <p:txBody>
          <a:bodyPr vert="horz" wrap="square" lIns="0" tIns="16574" rIns="0" bIns="0" rtlCol="0">
            <a:spAutoFit/>
          </a:bodyPr>
          <a:lstStyle/>
          <a:p>
            <a:pPr marL="17446" marR="6978">
              <a:spcBef>
                <a:spcPts val="131"/>
              </a:spcBef>
            </a:pPr>
            <a:r>
              <a:rPr sz="3022" b="1" i="1" dirty="0">
                <a:latin typeface="Arial"/>
                <a:cs typeface="Arial"/>
              </a:rPr>
              <a:t>A</a:t>
            </a:r>
            <a:r>
              <a:rPr sz="3022" b="1" i="1" spc="-69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full</a:t>
            </a:r>
            <a:r>
              <a:rPr sz="3022" b="1" i="1" spc="-48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list</a:t>
            </a:r>
            <a:r>
              <a:rPr sz="3022" b="1" i="1" spc="-89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of</a:t>
            </a:r>
            <a:r>
              <a:rPr sz="3022" b="1" i="1" spc="-69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HTS</a:t>
            </a:r>
            <a:r>
              <a:rPr sz="3022" b="1" i="1" spc="-41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codes</a:t>
            </a:r>
            <a:r>
              <a:rPr sz="3022" b="1" i="1" spc="-48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will</a:t>
            </a:r>
            <a:r>
              <a:rPr sz="3022" b="1" i="1" spc="-76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be</a:t>
            </a:r>
            <a:r>
              <a:rPr sz="3022" b="1" i="1" spc="-48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published</a:t>
            </a:r>
            <a:r>
              <a:rPr sz="3022" b="1" i="1" spc="-89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as</a:t>
            </a:r>
            <a:r>
              <a:rPr sz="3022" b="1" i="1" spc="-41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a</a:t>
            </a:r>
            <a:r>
              <a:rPr sz="3022" b="1" i="1" spc="-76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notice</a:t>
            </a:r>
            <a:r>
              <a:rPr sz="3022" b="1" i="1" spc="-69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in</a:t>
            </a:r>
            <a:r>
              <a:rPr sz="3022" b="1" i="1" spc="-89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the</a:t>
            </a:r>
            <a:r>
              <a:rPr sz="3022" b="1" i="1" spc="-41" dirty="0">
                <a:latin typeface="Arial"/>
                <a:cs typeface="Arial"/>
              </a:rPr>
              <a:t> </a:t>
            </a:r>
            <a:r>
              <a:rPr sz="3022" b="1" i="1" spc="-14" dirty="0">
                <a:latin typeface="Arial"/>
                <a:cs typeface="Arial"/>
              </a:rPr>
              <a:t>Federal </a:t>
            </a:r>
            <a:r>
              <a:rPr sz="3022" b="1" i="1" dirty="0">
                <a:latin typeface="Arial"/>
                <a:cs typeface="Arial"/>
              </a:rPr>
              <a:t>Register</a:t>
            </a:r>
            <a:r>
              <a:rPr sz="3022" b="1" i="1" spc="-124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and</a:t>
            </a:r>
            <a:r>
              <a:rPr sz="3022" b="1" i="1" spc="-82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declarations</a:t>
            </a:r>
            <a:r>
              <a:rPr sz="3022" b="1" i="1" spc="-89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will</a:t>
            </a:r>
            <a:r>
              <a:rPr sz="3022" b="1" i="1" spc="-131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be</a:t>
            </a:r>
            <a:r>
              <a:rPr sz="3022" b="1" i="1" spc="-96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required</a:t>
            </a:r>
            <a:r>
              <a:rPr sz="3022" b="1" i="1" spc="-55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6</a:t>
            </a:r>
            <a:r>
              <a:rPr sz="3022" b="1" i="1" spc="-96" dirty="0">
                <a:latin typeface="Arial"/>
                <a:cs typeface="Arial"/>
              </a:rPr>
              <a:t> </a:t>
            </a:r>
            <a:r>
              <a:rPr sz="3022" b="1" i="1" dirty="0">
                <a:latin typeface="Arial"/>
                <a:cs typeface="Arial"/>
              </a:rPr>
              <a:t>months</a:t>
            </a:r>
            <a:r>
              <a:rPr sz="3022" b="1" i="1" spc="-89" dirty="0">
                <a:latin typeface="Arial"/>
                <a:cs typeface="Arial"/>
              </a:rPr>
              <a:t> </a:t>
            </a:r>
            <a:r>
              <a:rPr sz="3022" b="1" i="1" spc="-14" dirty="0">
                <a:latin typeface="Arial"/>
                <a:cs typeface="Arial"/>
              </a:rPr>
              <a:t>after </a:t>
            </a:r>
            <a:r>
              <a:rPr sz="3022" b="1" i="1" dirty="0">
                <a:latin typeface="Arial"/>
                <a:cs typeface="Arial"/>
              </a:rPr>
              <a:t>publication</a:t>
            </a:r>
            <a:r>
              <a:rPr sz="3022" b="1" i="1" spc="-185" dirty="0">
                <a:latin typeface="Arial"/>
                <a:cs typeface="Arial"/>
              </a:rPr>
              <a:t> </a:t>
            </a:r>
            <a:r>
              <a:rPr sz="3022" b="1" i="1" spc="-14" dirty="0">
                <a:latin typeface="Arial"/>
                <a:cs typeface="Arial"/>
              </a:rPr>
              <a:t>date.</a:t>
            </a:r>
            <a:endParaRPr sz="3022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8700" y="1066800"/>
            <a:ext cx="9220200" cy="6705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2600" y="990600"/>
            <a:ext cx="7530744" cy="66105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55224" y="1625137"/>
            <a:ext cx="5623344" cy="56212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4051" y="1023637"/>
            <a:ext cx="5329895" cy="2747736"/>
          </a:xfrm>
          <a:prstGeom prst="rect">
            <a:avLst/>
          </a:prstGeom>
        </p:spPr>
        <p:txBody>
          <a:bodyPr vert="horz" wrap="square" lIns="0" tIns="20062" rIns="0" bIns="0" rtlCol="0">
            <a:spAutoFit/>
          </a:bodyPr>
          <a:lstStyle/>
          <a:p>
            <a:pPr marL="17446">
              <a:spcBef>
                <a:spcPts val="157"/>
              </a:spcBef>
            </a:pPr>
            <a:r>
              <a:rPr sz="3200" dirty="0"/>
              <a:t>Bottom </a:t>
            </a:r>
            <a:r>
              <a:rPr sz="3200" spc="-27" dirty="0"/>
              <a:t>line:</a:t>
            </a:r>
            <a:endParaRPr sz="3200" dirty="0"/>
          </a:p>
          <a:p>
            <a:pPr marL="17446" marR="6978">
              <a:lnSpc>
                <a:spcPts val="4355"/>
              </a:lnSpc>
              <a:spcBef>
                <a:spcPts val="172"/>
              </a:spcBef>
            </a:pPr>
            <a:r>
              <a:rPr sz="3200" b="0" dirty="0"/>
              <a:t>If</a:t>
            </a:r>
            <a:r>
              <a:rPr sz="3200" b="0" spc="-103" dirty="0"/>
              <a:t> </a:t>
            </a:r>
            <a:r>
              <a:rPr sz="3200" b="0" dirty="0"/>
              <a:t>the</a:t>
            </a:r>
            <a:r>
              <a:rPr sz="3200" b="0" spc="-41" dirty="0"/>
              <a:t> </a:t>
            </a:r>
            <a:r>
              <a:rPr sz="3200" b="0" dirty="0"/>
              <a:t>HTS</a:t>
            </a:r>
            <a:r>
              <a:rPr sz="3200" b="0" spc="-82" dirty="0"/>
              <a:t> </a:t>
            </a:r>
            <a:r>
              <a:rPr sz="3200" b="0" dirty="0"/>
              <a:t>code</a:t>
            </a:r>
            <a:r>
              <a:rPr sz="3200" b="0" spc="-48" dirty="0"/>
              <a:t> </a:t>
            </a:r>
            <a:r>
              <a:rPr sz="3200" b="0" dirty="0"/>
              <a:t>is</a:t>
            </a:r>
            <a:r>
              <a:rPr sz="3200" b="0" spc="-55" dirty="0"/>
              <a:t> </a:t>
            </a:r>
            <a:r>
              <a:rPr sz="3200" b="0" spc="-14" dirty="0"/>
              <a:t>flagged </a:t>
            </a:r>
            <a:r>
              <a:rPr sz="3200" b="0" dirty="0"/>
              <a:t>for</a:t>
            </a:r>
            <a:r>
              <a:rPr sz="3200" b="0" spc="-96" dirty="0"/>
              <a:t> </a:t>
            </a:r>
            <a:r>
              <a:rPr sz="3200" b="0" dirty="0"/>
              <a:t>Lacey,</a:t>
            </a:r>
            <a:r>
              <a:rPr sz="3200" b="0" spc="-41" dirty="0"/>
              <a:t> </a:t>
            </a:r>
            <a:r>
              <a:rPr sz="3200" b="0" dirty="0"/>
              <a:t>you</a:t>
            </a:r>
            <a:r>
              <a:rPr sz="3200" b="0" spc="-76" dirty="0"/>
              <a:t> </a:t>
            </a:r>
            <a:r>
              <a:rPr sz="3200" b="0" dirty="0"/>
              <a:t>will</a:t>
            </a:r>
            <a:r>
              <a:rPr sz="3200" b="0" spc="-89" dirty="0"/>
              <a:t> </a:t>
            </a:r>
            <a:r>
              <a:rPr sz="3200" b="0" spc="-27" dirty="0"/>
              <a:t>need </a:t>
            </a:r>
            <a:r>
              <a:rPr sz="3200" b="0" u="sng" dirty="0">
                <a:uFill>
                  <a:solidFill>
                    <a:srgbClr val="000000"/>
                  </a:solidFill>
                </a:uFill>
              </a:rPr>
              <a:t>species</a:t>
            </a:r>
            <a:r>
              <a:rPr sz="3200" b="0" spc="-131" dirty="0"/>
              <a:t> </a:t>
            </a:r>
            <a:r>
              <a:rPr sz="3200" b="0" dirty="0"/>
              <a:t>and</a:t>
            </a:r>
            <a:r>
              <a:rPr sz="3200" b="0" spc="-110" dirty="0"/>
              <a:t> </a:t>
            </a:r>
            <a:r>
              <a:rPr sz="3200" b="0" u="sng" dirty="0">
                <a:uFill>
                  <a:solidFill>
                    <a:srgbClr val="000000"/>
                  </a:solidFill>
                </a:uFill>
              </a:rPr>
              <a:t>country</a:t>
            </a:r>
            <a:r>
              <a:rPr sz="3200" b="0" u="sng" spc="-96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3200" b="0" u="sng" spc="-34" dirty="0">
                <a:uFill>
                  <a:solidFill>
                    <a:srgbClr val="000000"/>
                  </a:solidFill>
                </a:uFill>
              </a:rPr>
              <a:t>of</a:t>
            </a:r>
            <a:r>
              <a:rPr sz="3200" b="0" spc="-34" dirty="0"/>
              <a:t> </a:t>
            </a:r>
            <a:r>
              <a:rPr sz="3200" b="0" u="sng" dirty="0">
                <a:uFill>
                  <a:solidFill>
                    <a:srgbClr val="000000"/>
                  </a:solidFill>
                </a:uFill>
              </a:rPr>
              <a:t>harvest</a:t>
            </a:r>
            <a:r>
              <a:rPr sz="3200" b="0" spc="-185" dirty="0"/>
              <a:t> </a:t>
            </a:r>
            <a:r>
              <a:rPr sz="3200" b="0" dirty="0"/>
              <a:t>information</a:t>
            </a:r>
            <a:r>
              <a:rPr sz="3200" b="0" spc="-144" dirty="0"/>
              <a:t> </a:t>
            </a:r>
            <a:r>
              <a:rPr sz="3200" b="0" spc="-27" dirty="0"/>
              <a:t>for: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802418" y="4114800"/>
            <a:ext cx="5571528" cy="3241799"/>
          </a:xfrm>
          <a:prstGeom prst="rect">
            <a:avLst/>
          </a:prstGeom>
        </p:spPr>
        <p:txBody>
          <a:bodyPr vert="horz" wrap="square" lIns="0" tIns="35764" rIns="0" bIns="0" rtlCol="0">
            <a:spAutoFit/>
          </a:bodyPr>
          <a:lstStyle/>
          <a:p>
            <a:pPr marL="536464" marR="54083" indent="-519891">
              <a:lnSpc>
                <a:spcPts val="4355"/>
              </a:lnSpc>
              <a:spcBef>
                <a:spcPts val="280"/>
              </a:spcBef>
              <a:buChar char="•"/>
              <a:tabLst>
                <a:tab pos="536464" algn="l"/>
              </a:tabLst>
            </a:pPr>
            <a:r>
              <a:rPr sz="2800" dirty="0">
                <a:latin typeface="Arial"/>
                <a:cs typeface="Arial"/>
              </a:rPr>
              <a:t>Articles</a:t>
            </a:r>
            <a:r>
              <a:rPr sz="2800" spc="-179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containing</a:t>
            </a:r>
            <a:r>
              <a:rPr sz="2800" spc="-157" dirty="0">
                <a:latin typeface="Arial"/>
                <a:cs typeface="Arial"/>
              </a:rPr>
              <a:t> </a:t>
            </a:r>
            <a:r>
              <a:rPr sz="2800" spc="-27" dirty="0">
                <a:latin typeface="Arial"/>
                <a:cs typeface="Arial"/>
              </a:rPr>
              <a:t>wood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-76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</a:t>
            </a:r>
            <a:r>
              <a:rPr sz="2800" spc="-89" dirty="0">
                <a:latin typeface="Arial"/>
                <a:cs typeface="Arial"/>
              </a:rPr>
              <a:t> </a:t>
            </a:r>
            <a:r>
              <a:rPr sz="2800" spc="-14" dirty="0">
                <a:latin typeface="Arial"/>
                <a:cs typeface="Arial"/>
              </a:rPr>
              <a:t>products</a:t>
            </a:r>
            <a:endParaRPr sz="2800" dirty="0">
              <a:latin typeface="Arial"/>
              <a:cs typeface="Arial"/>
            </a:endParaRPr>
          </a:p>
          <a:p>
            <a:pPr>
              <a:spcBef>
                <a:spcPts val="137"/>
              </a:spcBef>
              <a:buFont typeface="Arial"/>
              <a:buChar char="•"/>
            </a:pPr>
            <a:endParaRPr sz="2800" dirty="0">
              <a:latin typeface="Arial"/>
              <a:cs typeface="Arial"/>
            </a:endParaRPr>
          </a:p>
          <a:p>
            <a:pPr marL="536464" marR="6978" indent="-519891">
              <a:lnSpc>
                <a:spcPts val="4355"/>
              </a:lnSpc>
              <a:buChar char="•"/>
              <a:tabLst>
                <a:tab pos="536464" algn="l"/>
              </a:tabLst>
            </a:pPr>
            <a:r>
              <a:rPr sz="2800" dirty="0">
                <a:latin typeface="Arial"/>
                <a:cs typeface="Arial"/>
              </a:rPr>
              <a:t>Plant</a:t>
            </a:r>
            <a:r>
              <a:rPr sz="2800" spc="-12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products</a:t>
            </a:r>
            <a:r>
              <a:rPr sz="2800" spc="-96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not</a:t>
            </a:r>
            <a:r>
              <a:rPr sz="2800" spc="-151" dirty="0">
                <a:latin typeface="Arial"/>
                <a:cs typeface="Arial"/>
              </a:rPr>
              <a:t> </a:t>
            </a:r>
            <a:r>
              <a:rPr sz="2800" spc="-27" dirty="0">
                <a:latin typeface="Arial"/>
                <a:cs typeface="Arial"/>
              </a:rPr>
              <a:t>100% </a:t>
            </a:r>
            <a:r>
              <a:rPr sz="2800" dirty="0">
                <a:latin typeface="Arial"/>
                <a:cs typeface="Arial"/>
              </a:rPr>
              <a:t>composite</a:t>
            </a:r>
            <a:r>
              <a:rPr sz="2800" spc="-1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material</a:t>
            </a:r>
            <a:r>
              <a:rPr sz="2800" spc="-144" dirty="0">
                <a:latin typeface="Arial"/>
                <a:cs typeface="Arial"/>
              </a:rPr>
              <a:t> </a:t>
            </a:r>
            <a:r>
              <a:rPr sz="2800" spc="-27" dirty="0">
                <a:latin typeface="Arial"/>
                <a:cs typeface="Arial"/>
              </a:rPr>
              <a:t>that </a:t>
            </a:r>
            <a:r>
              <a:rPr sz="2800" dirty="0">
                <a:latin typeface="Arial"/>
                <a:cs typeface="Arial"/>
              </a:rPr>
              <a:t>are</a:t>
            </a:r>
            <a:r>
              <a:rPr sz="2800" spc="-82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not</a:t>
            </a:r>
            <a:r>
              <a:rPr sz="2800" spc="-62" dirty="0">
                <a:latin typeface="Arial"/>
                <a:cs typeface="Arial"/>
              </a:rPr>
              <a:t> </a:t>
            </a:r>
            <a:r>
              <a:rPr sz="2800" spc="-14" dirty="0">
                <a:latin typeface="Arial"/>
                <a:cs typeface="Arial"/>
              </a:rPr>
              <a:t>otherwise exempted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9860" y="286774"/>
            <a:ext cx="15917362" cy="1488177"/>
          </a:xfrm>
          <a:prstGeom prst="rect">
            <a:avLst/>
          </a:prstGeom>
        </p:spPr>
        <p:txBody>
          <a:bodyPr vert="horz" wrap="square" lIns="0" tIns="960832" rIns="0" bIns="0" rtlCol="0">
            <a:spAutoFit/>
          </a:bodyPr>
          <a:lstStyle/>
          <a:p>
            <a:pPr marL="17446">
              <a:spcBef>
                <a:spcPts val="165"/>
              </a:spcBef>
            </a:pPr>
            <a:r>
              <a:rPr dirty="0"/>
              <a:t>Lacey</a:t>
            </a:r>
            <a:r>
              <a:rPr spc="14" dirty="0"/>
              <a:t> </a:t>
            </a:r>
            <a:r>
              <a:rPr dirty="0"/>
              <a:t>Act</a:t>
            </a:r>
            <a:r>
              <a:rPr spc="-14" dirty="0"/>
              <a:t> </a:t>
            </a:r>
            <a:r>
              <a:rPr dirty="0"/>
              <a:t>Program</a:t>
            </a:r>
            <a:r>
              <a:rPr spc="41" dirty="0"/>
              <a:t> </a:t>
            </a:r>
            <a:r>
              <a:rPr dirty="0"/>
              <a:t>–</a:t>
            </a:r>
            <a:r>
              <a:rPr spc="14" dirty="0"/>
              <a:t> </a:t>
            </a:r>
            <a:r>
              <a:rPr dirty="0"/>
              <a:t>Additional</a:t>
            </a:r>
            <a:r>
              <a:rPr spc="41" dirty="0"/>
              <a:t> </a:t>
            </a:r>
            <a:r>
              <a:rPr spc="-14" dirty="0"/>
              <a:t>Projects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2498" y="2479318"/>
            <a:ext cx="2376233" cy="237469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14650" y="1969268"/>
            <a:ext cx="3104659" cy="54802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3835" y="5293082"/>
            <a:ext cx="2010287" cy="219254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21217" y="2014487"/>
            <a:ext cx="3883360" cy="53898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8134" y="1113702"/>
            <a:ext cx="2555033" cy="620971"/>
          </a:xfrm>
          <a:prstGeom prst="rect">
            <a:avLst/>
          </a:prstGeom>
        </p:spPr>
        <p:txBody>
          <a:bodyPr vert="horz" wrap="square" lIns="0" tIns="18319" rIns="0" bIns="0" rtlCol="0">
            <a:spAutoFit/>
          </a:bodyPr>
          <a:lstStyle/>
          <a:p>
            <a:pPr marL="17446">
              <a:spcBef>
                <a:spcPts val="144"/>
              </a:spcBef>
            </a:pPr>
            <a:r>
              <a:rPr sz="3915" spc="-14" dirty="0"/>
              <a:t>Objectives</a:t>
            </a:r>
            <a:endParaRPr sz="3915"/>
          </a:p>
        </p:txBody>
      </p:sp>
      <p:sp>
        <p:nvSpPr>
          <p:cNvPr id="3" name="object 3"/>
          <p:cNvSpPr txBox="1"/>
          <p:nvPr/>
        </p:nvSpPr>
        <p:spPr>
          <a:xfrm>
            <a:off x="813699" y="2373844"/>
            <a:ext cx="4197619" cy="2610230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448362" indent="-430916">
              <a:spcBef>
                <a:spcPts val="172"/>
              </a:spcBef>
              <a:buChar char="•"/>
              <a:tabLst>
                <a:tab pos="448362" algn="l"/>
              </a:tabLst>
            </a:pPr>
            <a:r>
              <a:rPr sz="3297" dirty="0">
                <a:latin typeface="Arial"/>
                <a:cs typeface="Arial"/>
              </a:rPr>
              <a:t>Lacey</a:t>
            </a:r>
            <a:r>
              <a:rPr sz="3297" spc="55" dirty="0">
                <a:latin typeface="Arial"/>
                <a:cs typeface="Arial"/>
              </a:rPr>
              <a:t> </a:t>
            </a:r>
            <a:r>
              <a:rPr sz="3297" dirty="0">
                <a:latin typeface="Arial"/>
                <a:cs typeface="Arial"/>
              </a:rPr>
              <a:t>Act</a:t>
            </a:r>
            <a:r>
              <a:rPr sz="3297" spc="-7" dirty="0">
                <a:latin typeface="Arial"/>
                <a:cs typeface="Arial"/>
              </a:rPr>
              <a:t> </a:t>
            </a:r>
            <a:r>
              <a:rPr sz="3297" spc="-14" dirty="0">
                <a:latin typeface="Arial"/>
                <a:cs typeface="Arial"/>
              </a:rPr>
              <a:t>Overview</a:t>
            </a:r>
            <a:endParaRPr sz="3297">
              <a:latin typeface="Arial"/>
              <a:cs typeface="Arial"/>
            </a:endParaRPr>
          </a:p>
          <a:p>
            <a:pPr>
              <a:spcBef>
                <a:spcPts val="227"/>
              </a:spcBef>
              <a:buFont typeface="Arial"/>
              <a:buChar char="•"/>
            </a:pPr>
            <a:endParaRPr sz="3297">
              <a:latin typeface="Arial"/>
              <a:cs typeface="Arial"/>
            </a:endParaRPr>
          </a:p>
          <a:p>
            <a:pPr marL="448362" indent="-430916">
              <a:buChar char="•"/>
              <a:tabLst>
                <a:tab pos="448362" algn="l"/>
              </a:tabLst>
            </a:pPr>
            <a:r>
              <a:rPr sz="3297" dirty="0">
                <a:latin typeface="Arial"/>
                <a:cs typeface="Arial"/>
              </a:rPr>
              <a:t>Program </a:t>
            </a:r>
            <a:r>
              <a:rPr sz="3297" spc="-14" dirty="0">
                <a:latin typeface="Arial"/>
                <a:cs typeface="Arial"/>
              </a:rPr>
              <a:t>Status</a:t>
            </a:r>
            <a:endParaRPr sz="3297">
              <a:latin typeface="Arial"/>
              <a:cs typeface="Arial"/>
            </a:endParaRPr>
          </a:p>
          <a:p>
            <a:pPr>
              <a:spcBef>
                <a:spcPts val="234"/>
              </a:spcBef>
              <a:buFont typeface="Arial"/>
              <a:buChar char="•"/>
            </a:pPr>
            <a:endParaRPr sz="3297">
              <a:latin typeface="Arial"/>
              <a:cs typeface="Arial"/>
            </a:endParaRPr>
          </a:p>
          <a:p>
            <a:pPr marL="448362" indent="-430916">
              <a:buChar char="•"/>
              <a:tabLst>
                <a:tab pos="448362" algn="l"/>
              </a:tabLst>
            </a:pPr>
            <a:r>
              <a:rPr sz="3297" dirty="0">
                <a:latin typeface="Arial"/>
                <a:cs typeface="Arial"/>
              </a:rPr>
              <a:t>What’s</a:t>
            </a:r>
            <a:r>
              <a:rPr sz="3297" spc="34" dirty="0">
                <a:latin typeface="Arial"/>
                <a:cs typeface="Arial"/>
              </a:rPr>
              <a:t> </a:t>
            </a:r>
            <a:r>
              <a:rPr sz="3297" spc="-27" dirty="0">
                <a:latin typeface="Arial"/>
                <a:cs typeface="Arial"/>
              </a:rPr>
              <a:t>Next?</a:t>
            </a:r>
            <a:endParaRPr sz="3297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39474" y="2057400"/>
            <a:ext cx="7878126" cy="52213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3281" y="1226670"/>
            <a:ext cx="7186199" cy="539103"/>
          </a:xfrm>
          <a:prstGeom prst="rect">
            <a:avLst/>
          </a:prstGeom>
        </p:spPr>
        <p:txBody>
          <a:bodyPr vert="horz" wrap="square" lIns="0" tIns="20936" rIns="0" bIns="0" rtlCol="0">
            <a:spAutoFit/>
          </a:bodyPr>
          <a:lstStyle/>
          <a:p>
            <a:pPr marL="17446">
              <a:spcBef>
                <a:spcPts val="165"/>
              </a:spcBef>
            </a:pPr>
            <a:r>
              <a:rPr dirty="0"/>
              <a:t>Lacey Act</a:t>
            </a:r>
            <a:r>
              <a:rPr spc="-14" dirty="0"/>
              <a:t> </a:t>
            </a:r>
            <a:r>
              <a:rPr dirty="0"/>
              <a:t>Program</a:t>
            </a:r>
            <a:r>
              <a:rPr spc="34" dirty="0"/>
              <a:t> </a:t>
            </a:r>
            <a:r>
              <a:rPr dirty="0"/>
              <a:t>–</a:t>
            </a:r>
            <a:r>
              <a:rPr spc="21" dirty="0"/>
              <a:t> </a:t>
            </a:r>
            <a:r>
              <a:rPr dirty="0"/>
              <a:t>What’s</a:t>
            </a:r>
            <a:r>
              <a:rPr spc="48" dirty="0"/>
              <a:t> </a:t>
            </a:r>
            <a:r>
              <a:rPr spc="-14" dirty="0"/>
              <a:t>Next?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84851" y="2194011"/>
            <a:ext cx="6958522" cy="1020532"/>
          </a:xfrm>
          <a:prstGeom prst="rect">
            <a:avLst/>
          </a:prstGeom>
        </p:spPr>
        <p:txBody>
          <a:bodyPr vert="horz" wrap="square" lIns="0" tIns="20062" rIns="0" bIns="0" rtlCol="0">
            <a:spAutoFit/>
          </a:bodyPr>
          <a:lstStyle/>
          <a:p>
            <a:pPr marL="405619" indent="-388173">
              <a:lnSpc>
                <a:spcPts val="3283"/>
              </a:lnSpc>
              <a:spcBef>
                <a:spcPts val="157"/>
              </a:spcBef>
              <a:buSzPct val="132608"/>
              <a:buChar char="•"/>
              <a:tabLst>
                <a:tab pos="405619" algn="l"/>
              </a:tabLst>
            </a:pPr>
            <a:r>
              <a:rPr sz="3160" dirty="0">
                <a:latin typeface="Arial"/>
                <a:cs typeface="Arial"/>
              </a:rPr>
              <a:t>Phase </a:t>
            </a:r>
            <a:r>
              <a:rPr sz="3160" spc="-27" dirty="0">
                <a:latin typeface="Arial"/>
                <a:cs typeface="Arial"/>
              </a:rPr>
              <a:t>VIII</a:t>
            </a:r>
            <a:endParaRPr sz="3160">
              <a:latin typeface="Arial"/>
              <a:cs typeface="Arial"/>
            </a:endParaRPr>
          </a:p>
          <a:p>
            <a:pPr marL="536464">
              <a:lnSpc>
                <a:spcPts val="4519"/>
              </a:lnSpc>
            </a:pPr>
            <a:r>
              <a:rPr sz="4190" dirty="0">
                <a:latin typeface="Arial"/>
                <a:cs typeface="Arial"/>
              </a:rPr>
              <a:t>–</a:t>
            </a:r>
            <a:r>
              <a:rPr sz="4190" spc="-453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All</a:t>
            </a:r>
            <a:r>
              <a:rPr sz="3160" spc="7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remaining</a:t>
            </a:r>
            <a:r>
              <a:rPr sz="3160" spc="-14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composite</a:t>
            </a:r>
            <a:r>
              <a:rPr sz="3160" spc="-48" dirty="0">
                <a:latin typeface="Arial"/>
                <a:cs typeface="Arial"/>
              </a:rPr>
              <a:t> </a:t>
            </a:r>
            <a:r>
              <a:rPr sz="3160" spc="-14" dirty="0">
                <a:latin typeface="Arial"/>
                <a:cs typeface="Arial"/>
              </a:rPr>
              <a:t>materials</a:t>
            </a:r>
            <a:endParaRPr sz="316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9811" y="3361237"/>
            <a:ext cx="7273082" cy="44111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62925" y="4191000"/>
            <a:ext cx="2694864" cy="342899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94800" y="1098972"/>
            <a:ext cx="4231115" cy="275514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129756" y="1890284"/>
            <a:ext cx="8722243" cy="645590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9191">
              <a:spcBef>
                <a:spcPts val="172"/>
              </a:spcBef>
            </a:pPr>
            <a:r>
              <a:rPr sz="4052" dirty="0"/>
              <a:t>APHIS</a:t>
            </a:r>
            <a:r>
              <a:rPr sz="4052" spc="34" dirty="0"/>
              <a:t> </a:t>
            </a:r>
            <a:r>
              <a:rPr sz="4052" dirty="0"/>
              <a:t>Lacey</a:t>
            </a:r>
            <a:r>
              <a:rPr sz="4052" spc="62" dirty="0"/>
              <a:t> </a:t>
            </a:r>
            <a:r>
              <a:rPr sz="4052" dirty="0"/>
              <a:t>Act</a:t>
            </a:r>
            <a:r>
              <a:rPr sz="4052" spc="62" dirty="0"/>
              <a:t> </a:t>
            </a:r>
            <a:r>
              <a:rPr sz="4052" spc="-14" dirty="0"/>
              <a:t>Website</a:t>
            </a:r>
            <a:endParaRPr sz="4052"/>
          </a:p>
        </p:txBody>
      </p:sp>
      <p:sp>
        <p:nvSpPr>
          <p:cNvPr id="3" name="object 3"/>
          <p:cNvSpPr txBox="1"/>
          <p:nvPr/>
        </p:nvSpPr>
        <p:spPr>
          <a:xfrm>
            <a:off x="3510273" y="3219670"/>
            <a:ext cx="6913162" cy="1128051"/>
          </a:xfrm>
          <a:prstGeom prst="rect">
            <a:avLst/>
          </a:prstGeom>
        </p:spPr>
        <p:txBody>
          <a:bodyPr vert="horz" wrap="square" lIns="0" tIns="34021" rIns="0" bIns="0" rtlCol="0">
            <a:spAutoFit/>
          </a:bodyPr>
          <a:lstStyle/>
          <a:p>
            <a:pPr marL="2005417" marR="6978" indent="-1988843">
              <a:lnSpc>
                <a:spcPts val="4355"/>
              </a:lnSpc>
              <a:spcBef>
                <a:spcPts val="268"/>
              </a:spcBef>
            </a:pPr>
            <a:r>
              <a:rPr sz="3640" spc="-14" dirty="0">
                <a:solidFill>
                  <a:srgbClr val="7E7E7E"/>
                </a:solidFill>
                <a:latin typeface="Arial"/>
                <a:cs typeface="Arial"/>
              </a:rPr>
              <a:t>https://</a:t>
            </a:r>
            <a:r>
              <a:rPr sz="3640" spc="-14" dirty="0">
                <a:solidFill>
                  <a:srgbClr val="7E7E7E"/>
                </a:solidFill>
                <a:latin typeface="Arial"/>
                <a:cs typeface="Arial"/>
                <a:hlinkClick r:id="rId2"/>
              </a:rPr>
              <a:t>www.aphis.usda.gov/plant-</a:t>
            </a:r>
            <a:r>
              <a:rPr sz="3640" spc="-1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3640" spc="-34" dirty="0">
                <a:solidFill>
                  <a:srgbClr val="7E7E7E"/>
                </a:solidFill>
                <a:latin typeface="Arial"/>
                <a:cs typeface="Arial"/>
              </a:rPr>
              <a:t>imports/lacey-act</a:t>
            </a:r>
            <a:endParaRPr sz="364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80" y="4382902"/>
            <a:ext cx="5085294" cy="33894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61400" y="4382902"/>
            <a:ext cx="5087388" cy="33894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6586" y="1170196"/>
            <a:ext cx="2879539" cy="667693"/>
          </a:xfrm>
          <a:prstGeom prst="rect">
            <a:avLst/>
          </a:prstGeom>
        </p:spPr>
        <p:txBody>
          <a:bodyPr vert="horz" wrap="square" lIns="0" tIns="22680" rIns="0" bIns="0" rtlCol="0">
            <a:spAutoFit/>
          </a:bodyPr>
          <a:lstStyle/>
          <a:p>
            <a:pPr marL="17446">
              <a:spcBef>
                <a:spcPts val="179"/>
              </a:spcBef>
            </a:pPr>
            <a:r>
              <a:rPr sz="4190" dirty="0"/>
              <a:t>Contact</a:t>
            </a:r>
            <a:r>
              <a:rPr sz="4190" spc="89" dirty="0"/>
              <a:t> </a:t>
            </a:r>
            <a:r>
              <a:rPr sz="4190" spc="-34" dirty="0"/>
              <a:t>Us</a:t>
            </a:r>
            <a:endParaRPr sz="419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068961" y="2601078"/>
            <a:ext cx="7672988" cy="3495260"/>
          </a:xfrm>
          <a:prstGeom prst="rect">
            <a:avLst/>
          </a:prstGeom>
        </p:spPr>
        <p:txBody>
          <a:bodyPr vert="horz" wrap="square" lIns="0" tIns="129104" rIns="0" bIns="0" rtlCol="0">
            <a:spAutoFit/>
          </a:bodyPr>
          <a:lstStyle/>
          <a:p>
            <a:pPr marL="17446">
              <a:spcBef>
                <a:spcPts val="1017"/>
              </a:spcBef>
            </a:pPr>
            <a:r>
              <a:rPr dirty="0"/>
              <a:t>USDA,</a:t>
            </a:r>
            <a:r>
              <a:rPr spc="27" dirty="0"/>
              <a:t> </a:t>
            </a:r>
            <a:r>
              <a:rPr spc="-27" dirty="0"/>
              <a:t>APHIS</a:t>
            </a:r>
          </a:p>
          <a:p>
            <a:pPr marL="17446">
              <a:spcBef>
                <a:spcPts val="742"/>
              </a:spcBef>
            </a:pPr>
            <a:r>
              <a:rPr sz="2953" u="sng" spc="-14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2"/>
              </a:rPr>
              <a:t>Lacey.Act.Declaration@usda.gov</a:t>
            </a:r>
            <a:endParaRPr sz="2953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53">
              <a:latin typeface="Arial"/>
              <a:cs typeface="Arial"/>
            </a:endParaRPr>
          </a:p>
          <a:p>
            <a:pPr>
              <a:spcBef>
                <a:spcPts val="1030"/>
              </a:spcBef>
            </a:pPr>
            <a:endParaRPr sz="2953">
              <a:latin typeface="Arial"/>
              <a:cs typeface="Arial"/>
            </a:endParaRPr>
          </a:p>
          <a:p>
            <a:pPr marL="115144" marR="451851">
              <a:lnSpc>
                <a:spcPct val="101000"/>
              </a:lnSpc>
              <a:spcBef>
                <a:spcPts val="7"/>
              </a:spcBef>
            </a:pPr>
            <a:r>
              <a:rPr sz="4190" b="1" i="1" dirty="0">
                <a:solidFill>
                  <a:srgbClr val="00AF50"/>
                </a:solidFill>
                <a:latin typeface="Times New Roman"/>
                <a:cs typeface="Times New Roman"/>
              </a:rPr>
              <a:t>Promoting</a:t>
            </a:r>
            <a:r>
              <a:rPr sz="4190" b="1" i="1" spc="76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4190" b="1" i="1" spc="-14" dirty="0">
                <a:solidFill>
                  <a:srgbClr val="00AF50"/>
                </a:solidFill>
                <a:latin typeface="Times New Roman"/>
                <a:cs typeface="Times New Roman"/>
              </a:rPr>
              <a:t>responsible </a:t>
            </a:r>
            <a:r>
              <a:rPr sz="4190" b="1" i="1" dirty="0">
                <a:solidFill>
                  <a:srgbClr val="00AF50"/>
                </a:solidFill>
                <a:latin typeface="Times New Roman"/>
                <a:cs typeface="Times New Roman"/>
              </a:rPr>
              <a:t>harvest</a:t>
            </a:r>
            <a:r>
              <a:rPr sz="4190" b="1" i="1" spc="21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4190" b="1" i="1" dirty="0">
                <a:solidFill>
                  <a:srgbClr val="00AF50"/>
                </a:solidFill>
                <a:latin typeface="Times New Roman"/>
                <a:cs typeface="Times New Roman"/>
              </a:rPr>
              <a:t>to</a:t>
            </a:r>
            <a:r>
              <a:rPr sz="4190" b="1" i="1" spc="5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4190" b="1" i="1" dirty="0">
                <a:solidFill>
                  <a:srgbClr val="00AF50"/>
                </a:solidFill>
                <a:latin typeface="Times New Roman"/>
                <a:cs typeface="Times New Roman"/>
              </a:rPr>
              <a:t>save</a:t>
            </a:r>
            <a:r>
              <a:rPr sz="4190" b="1" i="1" spc="41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4190" b="1" i="1" spc="-34" dirty="0">
                <a:solidFill>
                  <a:srgbClr val="00AF50"/>
                </a:solidFill>
                <a:latin typeface="Times New Roman"/>
                <a:cs typeface="Times New Roman"/>
              </a:rPr>
              <a:t>the </a:t>
            </a:r>
            <a:r>
              <a:rPr sz="4190" b="1" i="1" dirty="0">
                <a:solidFill>
                  <a:srgbClr val="00AF50"/>
                </a:solidFill>
                <a:latin typeface="Times New Roman"/>
                <a:cs typeface="Times New Roman"/>
              </a:rPr>
              <a:t>world’s</a:t>
            </a:r>
            <a:r>
              <a:rPr sz="4190" b="1" i="1" spc="48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4190" b="1" i="1" spc="-14" dirty="0">
                <a:solidFill>
                  <a:srgbClr val="00AF50"/>
                </a:solidFill>
                <a:latin typeface="Times New Roman"/>
                <a:cs typeface="Times New Roman"/>
              </a:rPr>
              <a:t>forests</a:t>
            </a:r>
            <a:endParaRPr sz="419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85200" y="1170196"/>
            <a:ext cx="5081199" cy="63532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9942" y="841453"/>
            <a:ext cx="5274939" cy="620971"/>
          </a:xfrm>
          <a:prstGeom prst="rect">
            <a:avLst/>
          </a:prstGeom>
        </p:spPr>
        <p:txBody>
          <a:bodyPr vert="horz" wrap="square" lIns="0" tIns="18319" rIns="0" bIns="0" rtlCol="0">
            <a:spAutoFit/>
          </a:bodyPr>
          <a:lstStyle/>
          <a:p>
            <a:pPr marL="17446">
              <a:spcBef>
                <a:spcPts val="144"/>
              </a:spcBef>
            </a:pPr>
            <a:r>
              <a:rPr sz="3915" b="1" dirty="0">
                <a:latin typeface="Arial"/>
                <a:cs typeface="Arial"/>
              </a:rPr>
              <a:t>The</a:t>
            </a:r>
            <a:r>
              <a:rPr sz="3915" b="1" spc="7" dirty="0">
                <a:latin typeface="Arial"/>
                <a:cs typeface="Arial"/>
              </a:rPr>
              <a:t> </a:t>
            </a:r>
            <a:r>
              <a:rPr sz="3915" b="1" dirty="0">
                <a:latin typeface="Arial"/>
                <a:cs typeface="Arial"/>
              </a:rPr>
              <a:t>Lacey</a:t>
            </a:r>
            <a:r>
              <a:rPr sz="3915" b="1" spc="41" dirty="0">
                <a:latin typeface="Arial"/>
                <a:cs typeface="Arial"/>
              </a:rPr>
              <a:t> </a:t>
            </a:r>
            <a:r>
              <a:rPr sz="3915" b="1" dirty="0">
                <a:latin typeface="Arial"/>
                <a:cs typeface="Arial"/>
              </a:rPr>
              <a:t>Act</a:t>
            </a:r>
            <a:r>
              <a:rPr sz="3915" b="1" spc="14" dirty="0">
                <a:latin typeface="Arial"/>
                <a:cs typeface="Arial"/>
              </a:rPr>
              <a:t> </a:t>
            </a:r>
            <a:r>
              <a:rPr sz="3915" b="1" dirty="0">
                <a:latin typeface="Arial"/>
                <a:cs typeface="Arial"/>
              </a:rPr>
              <a:t>of</a:t>
            </a:r>
            <a:r>
              <a:rPr sz="3915" b="1" spc="-21" dirty="0">
                <a:latin typeface="Arial"/>
                <a:cs typeface="Arial"/>
              </a:rPr>
              <a:t> </a:t>
            </a:r>
            <a:r>
              <a:rPr sz="3915" b="1" spc="-27" dirty="0">
                <a:latin typeface="Arial"/>
                <a:cs typeface="Arial"/>
              </a:rPr>
              <a:t>1900</a:t>
            </a:r>
            <a:endParaRPr sz="3915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26364" y="1462424"/>
            <a:ext cx="6073987" cy="1009765"/>
          </a:xfrm>
          <a:prstGeom prst="rect">
            <a:avLst/>
          </a:prstGeom>
        </p:spPr>
        <p:txBody>
          <a:bodyPr vert="horz" wrap="square" lIns="0" tIns="16574" rIns="0" bIns="0" rtlCol="0">
            <a:spAutoFit/>
          </a:bodyPr>
          <a:lstStyle/>
          <a:p>
            <a:pPr marL="17446" marR="6978">
              <a:lnSpc>
                <a:spcPct val="100899"/>
              </a:lnSpc>
              <a:spcBef>
                <a:spcPts val="131"/>
              </a:spcBef>
            </a:pPr>
            <a:r>
              <a:rPr sz="3297" b="0" dirty="0">
                <a:solidFill>
                  <a:srgbClr val="050505"/>
                </a:solidFill>
              </a:rPr>
              <a:t>Interstate</a:t>
            </a:r>
            <a:r>
              <a:rPr sz="3297" b="0" spc="55" dirty="0">
                <a:solidFill>
                  <a:srgbClr val="050505"/>
                </a:solidFill>
              </a:rPr>
              <a:t> </a:t>
            </a:r>
            <a:r>
              <a:rPr sz="3297" b="0" dirty="0">
                <a:solidFill>
                  <a:srgbClr val="050505"/>
                </a:solidFill>
              </a:rPr>
              <a:t>shipment</a:t>
            </a:r>
            <a:r>
              <a:rPr sz="3297" b="0" spc="14" dirty="0">
                <a:solidFill>
                  <a:srgbClr val="050505"/>
                </a:solidFill>
              </a:rPr>
              <a:t> </a:t>
            </a:r>
            <a:r>
              <a:rPr sz="3297" b="0" dirty="0">
                <a:solidFill>
                  <a:srgbClr val="050505"/>
                </a:solidFill>
              </a:rPr>
              <a:t>of</a:t>
            </a:r>
            <a:r>
              <a:rPr sz="3297" b="0" spc="-21" dirty="0">
                <a:solidFill>
                  <a:srgbClr val="050505"/>
                </a:solidFill>
              </a:rPr>
              <a:t> </a:t>
            </a:r>
            <a:r>
              <a:rPr sz="3297" b="0" spc="-14" dirty="0">
                <a:solidFill>
                  <a:srgbClr val="050505"/>
                </a:solidFill>
              </a:rPr>
              <a:t>unlawfully </a:t>
            </a:r>
            <a:r>
              <a:rPr sz="3297" b="0" dirty="0">
                <a:solidFill>
                  <a:srgbClr val="050505"/>
                </a:solidFill>
              </a:rPr>
              <a:t>killed</a:t>
            </a:r>
            <a:r>
              <a:rPr sz="3297" b="0" spc="-21" dirty="0">
                <a:solidFill>
                  <a:srgbClr val="050505"/>
                </a:solidFill>
              </a:rPr>
              <a:t> </a:t>
            </a:r>
            <a:r>
              <a:rPr sz="3297" b="0" spc="-27" dirty="0">
                <a:solidFill>
                  <a:srgbClr val="050505"/>
                </a:solidFill>
              </a:rPr>
              <a:t>game</a:t>
            </a:r>
            <a:endParaRPr sz="3297" dirty="0"/>
          </a:p>
        </p:txBody>
      </p:sp>
      <p:sp>
        <p:nvSpPr>
          <p:cNvPr id="4" name="object 4"/>
          <p:cNvSpPr txBox="1"/>
          <p:nvPr/>
        </p:nvSpPr>
        <p:spPr>
          <a:xfrm>
            <a:off x="217249" y="1966326"/>
            <a:ext cx="3383217" cy="1523093"/>
          </a:xfrm>
          <a:prstGeom prst="rect">
            <a:avLst/>
          </a:prstGeom>
        </p:spPr>
        <p:txBody>
          <a:bodyPr vert="horz" wrap="square" lIns="0" tIns="17446" rIns="0" bIns="0" rtlCol="0">
            <a:spAutoFit/>
          </a:bodyPr>
          <a:lstStyle/>
          <a:p>
            <a:pPr marL="17446" marR="6978" algn="l">
              <a:lnSpc>
                <a:spcPct val="100800"/>
              </a:lnSpc>
              <a:spcBef>
                <a:spcPts val="137"/>
              </a:spcBef>
            </a:pPr>
            <a:r>
              <a:rPr sz="3297" dirty="0">
                <a:solidFill>
                  <a:srgbClr val="050505"/>
                </a:solidFill>
                <a:latin typeface="Arial"/>
                <a:cs typeface="Arial"/>
              </a:rPr>
              <a:t>Hunting</a:t>
            </a:r>
            <a:r>
              <a:rPr sz="3297" spc="-27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3297" spc="-34" dirty="0">
                <a:solidFill>
                  <a:srgbClr val="050505"/>
                </a:solidFill>
                <a:latin typeface="Arial"/>
                <a:cs typeface="Arial"/>
              </a:rPr>
              <a:t>to </a:t>
            </a:r>
            <a:r>
              <a:rPr sz="3297" spc="-14" dirty="0">
                <a:solidFill>
                  <a:srgbClr val="050505"/>
                </a:solidFill>
                <a:latin typeface="Arial"/>
                <a:cs typeface="Arial"/>
              </a:rPr>
              <a:t>supply commercial markets</a:t>
            </a:r>
            <a:endParaRPr sz="3297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4251" y="2638429"/>
            <a:ext cx="3383217" cy="50329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860800" y="1966326"/>
            <a:ext cx="3491038" cy="481800"/>
          </a:xfrm>
          <a:prstGeom prst="rect">
            <a:avLst/>
          </a:prstGeom>
        </p:spPr>
        <p:txBody>
          <a:bodyPr vert="horz" wrap="square" lIns="0" tIns="16574" rIns="0" bIns="0" rtlCol="0">
            <a:spAutoFit/>
          </a:bodyPr>
          <a:lstStyle/>
          <a:p>
            <a:pPr marL="17446">
              <a:spcBef>
                <a:spcPts val="131"/>
              </a:spcBef>
            </a:pPr>
            <a:r>
              <a:rPr sz="3022" dirty="0">
                <a:latin typeface="Arial"/>
                <a:cs typeface="Arial"/>
              </a:rPr>
              <a:t>John</a:t>
            </a:r>
            <a:r>
              <a:rPr sz="3022" spc="-89" dirty="0">
                <a:latin typeface="Arial"/>
                <a:cs typeface="Arial"/>
              </a:rPr>
              <a:t> </a:t>
            </a:r>
            <a:r>
              <a:rPr sz="3022" dirty="0">
                <a:latin typeface="Arial"/>
                <a:cs typeface="Arial"/>
              </a:rPr>
              <a:t>Fletcher</a:t>
            </a:r>
            <a:r>
              <a:rPr sz="3022" spc="-110" dirty="0">
                <a:latin typeface="Arial"/>
                <a:cs typeface="Arial"/>
              </a:rPr>
              <a:t> </a:t>
            </a:r>
            <a:r>
              <a:rPr sz="3022" spc="-27" dirty="0">
                <a:latin typeface="Arial"/>
                <a:cs typeface="Arial"/>
              </a:rPr>
              <a:t>Lacey</a:t>
            </a:r>
            <a:endParaRPr sz="3022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817" y="3886200"/>
            <a:ext cx="3213639" cy="318853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70797" y="2619757"/>
            <a:ext cx="5785119" cy="51099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6557" y="1339764"/>
            <a:ext cx="6408086" cy="576009"/>
          </a:xfrm>
          <a:prstGeom prst="rect">
            <a:avLst/>
          </a:prstGeom>
        </p:spPr>
        <p:txBody>
          <a:bodyPr vert="horz" wrap="square" lIns="0" tIns="15702" rIns="0" bIns="0" rtlCol="0">
            <a:spAutoFit/>
          </a:bodyPr>
          <a:lstStyle/>
          <a:p>
            <a:pPr marL="17446">
              <a:spcBef>
                <a:spcPts val="124"/>
              </a:spcBef>
            </a:pPr>
            <a:r>
              <a:rPr sz="3640" dirty="0"/>
              <a:t>Lacey</a:t>
            </a:r>
            <a:r>
              <a:rPr sz="3640" spc="-82" dirty="0"/>
              <a:t> </a:t>
            </a:r>
            <a:r>
              <a:rPr sz="3640" dirty="0"/>
              <a:t>Act</a:t>
            </a:r>
            <a:r>
              <a:rPr sz="3640" spc="-96" dirty="0"/>
              <a:t> </a:t>
            </a:r>
            <a:r>
              <a:rPr sz="3640" dirty="0"/>
              <a:t>2008</a:t>
            </a:r>
            <a:r>
              <a:rPr sz="3640" spc="-76" dirty="0"/>
              <a:t> </a:t>
            </a:r>
            <a:r>
              <a:rPr sz="3640" spc="-14" dirty="0"/>
              <a:t>Amendments</a:t>
            </a:r>
            <a:endParaRPr sz="3640"/>
          </a:p>
        </p:txBody>
      </p:sp>
      <p:sp>
        <p:nvSpPr>
          <p:cNvPr id="3" name="object 3"/>
          <p:cNvSpPr txBox="1"/>
          <p:nvPr/>
        </p:nvSpPr>
        <p:spPr>
          <a:xfrm>
            <a:off x="1257528" y="2840783"/>
            <a:ext cx="6571211" cy="4519969"/>
          </a:xfrm>
          <a:prstGeom prst="rect">
            <a:avLst/>
          </a:prstGeom>
        </p:spPr>
        <p:txBody>
          <a:bodyPr vert="horz" wrap="square" lIns="0" tIns="35764" rIns="0" bIns="0" rtlCol="0">
            <a:spAutoFit/>
          </a:bodyPr>
          <a:lstStyle/>
          <a:p>
            <a:pPr marL="533847" marR="6978" indent="-517274">
              <a:lnSpc>
                <a:spcPts val="4355"/>
              </a:lnSpc>
              <a:spcBef>
                <a:spcPts val="280"/>
              </a:spcBef>
              <a:buSzPct val="115094"/>
              <a:buChar char="•"/>
              <a:tabLst>
                <a:tab pos="533847" algn="l"/>
              </a:tabLst>
            </a:pPr>
            <a:r>
              <a:rPr sz="3640" dirty="0">
                <a:solidFill>
                  <a:srgbClr val="050505"/>
                </a:solidFill>
                <a:latin typeface="Arial"/>
                <a:cs typeface="Arial"/>
              </a:rPr>
              <a:t>Covers</a:t>
            </a:r>
            <a:r>
              <a:rPr sz="3640" spc="-82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3640" dirty="0">
                <a:solidFill>
                  <a:srgbClr val="050505"/>
                </a:solidFill>
                <a:latin typeface="Arial"/>
                <a:cs typeface="Arial"/>
              </a:rPr>
              <a:t>more</a:t>
            </a:r>
            <a:r>
              <a:rPr sz="3640" spc="-124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3640" dirty="0">
                <a:solidFill>
                  <a:srgbClr val="050505"/>
                </a:solidFill>
                <a:latin typeface="Arial"/>
                <a:cs typeface="Arial"/>
              </a:rPr>
              <a:t>plants</a:t>
            </a:r>
            <a:r>
              <a:rPr sz="3640" spc="-11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3640" dirty="0">
                <a:solidFill>
                  <a:srgbClr val="050505"/>
                </a:solidFill>
                <a:latin typeface="Arial"/>
                <a:cs typeface="Arial"/>
              </a:rPr>
              <a:t>and</a:t>
            </a:r>
            <a:r>
              <a:rPr sz="3640" spc="-89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3640" spc="-14" dirty="0">
                <a:latin typeface="Arial"/>
                <a:cs typeface="Arial"/>
              </a:rPr>
              <a:t>plant </a:t>
            </a:r>
            <a:r>
              <a:rPr sz="3640" dirty="0">
                <a:solidFill>
                  <a:srgbClr val="050505"/>
                </a:solidFill>
                <a:latin typeface="Arial"/>
                <a:cs typeface="Arial"/>
              </a:rPr>
              <a:t>products,</a:t>
            </a:r>
            <a:r>
              <a:rPr sz="3640" spc="-172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3640" dirty="0">
                <a:solidFill>
                  <a:srgbClr val="050505"/>
                </a:solidFill>
                <a:latin typeface="Arial"/>
                <a:cs typeface="Arial"/>
              </a:rPr>
              <a:t>including</a:t>
            </a:r>
            <a:r>
              <a:rPr sz="3640" spc="-137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3640" spc="-27" dirty="0">
                <a:solidFill>
                  <a:srgbClr val="050505"/>
                </a:solidFill>
                <a:latin typeface="Arial"/>
                <a:cs typeface="Arial"/>
              </a:rPr>
              <a:t>wood </a:t>
            </a:r>
            <a:r>
              <a:rPr sz="3640" spc="-14" dirty="0">
                <a:solidFill>
                  <a:srgbClr val="050505"/>
                </a:solidFill>
                <a:latin typeface="Arial"/>
                <a:cs typeface="Arial"/>
              </a:rPr>
              <a:t>products</a:t>
            </a:r>
            <a:endParaRPr sz="3640">
              <a:latin typeface="Arial"/>
              <a:cs typeface="Arial"/>
            </a:endParaRPr>
          </a:p>
          <a:p>
            <a:pPr marL="533847" indent="-516401">
              <a:spcBef>
                <a:spcPts val="4183"/>
              </a:spcBef>
              <a:buSzPct val="115094"/>
              <a:buChar char="•"/>
              <a:tabLst>
                <a:tab pos="533847" algn="l"/>
              </a:tabLst>
            </a:pPr>
            <a:r>
              <a:rPr sz="3640" dirty="0">
                <a:solidFill>
                  <a:srgbClr val="050505"/>
                </a:solidFill>
                <a:latin typeface="Arial"/>
                <a:cs typeface="Arial"/>
              </a:rPr>
              <a:t>Imposes</a:t>
            </a:r>
            <a:r>
              <a:rPr sz="3640" spc="-11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3640" dirty="0">
                <a:solidFill>
                  <a:srgbClr val="050505"/>
                </a:solidFill>
                <a:latin typeface="Arial"/>
                <a:cs typeface="Arial"/>
              </a:rPr>
              <a:t>legal</a:t>
            </a:r>
            <a:r>
              <a:rPr sz="3640" spc="-144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3640" spc="-14" dirty="0">
                <a:solidFill>
                  <a:srgbClr val="050505"/>
                </a:solidFill>
                <a:latin typeface="Arial"/>
                <a:cs typeface="Arial"/>
              </a:rPr>
              <a:t>requirements</a:t>
            </a:r>
            <a:endParaRPr sz="3640">
              <a:latin typeface="Arial"/>
              <a:cs typeface="Arial"/>
            </a:endParaRPr>
          </a:p>
          <a:p>
            <a:pPr>
              <a:spcBef>
                <a:spcPts val="295"/>
              </a:spcBef>
              <a:buClr>
                <a:srgbClr val="050505"/>
              </a:buClr>
              <a:buFont typeface="Arial"/>
              <a:buChar char="•"/>
            </a:pPr>
            <a:endParaRPr sz="3640">
              <a:latin typeface="Arial"/>
              <a:cs typeface="Arial"/>
            </a:endParaRPr>
          </a:p>
          <a:p>
            <a:pPr marL="533847" marR="2134517" indent="-517274">
              <a:lnSpc>
                <a:spcPts val="4355"/>
              </a:lnSpc>
              <a:buSzPct val="115094"/>
              <a:buChar char="•"/>
              <a:tabLst>
                <a:tab pos="533847" algn="l"/>
              </a:tabLst>
            </a:pPr>
            <a:r>
              <a:rPr sz="3640" dirty="0">
                <a:solidFill>
                  <a:srgbClr val="050505"/>
                </a:solidFill>
                <a:latin typeface="Arial"/>
                <a:cs typeface="Arial"/>
              </a:rPr>
              <a:t>Requires</a:t>
            </a:r>
            <a:r>
              <a:rPr sz="3640" spc="-89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3640" dirty="0">
                <a:solidFill>
                  <a:srgbClr val="050505"/>
                </a:solidFill>
                <a:latin typeface="Arial"/>
                <a:cs typeface="Arial"/>
              </a:rPr>
              <a:t>an</a:t>
            </a:r>
            <a:r>
              <a:rPr sz="3640" spc="-11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3640" spc="-14" dirty="0">
                <a:solidFill>
                  <a:srgbClr val="050505"/>
                </a:solidFill>
                <a:latin typeface="Arial"/>
                <a:cs typeface="Arial"/>
              </a:rPr>
              <a:t>import declaration</a:t>
            </a:r>
            <a:endParaRPr sz="364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97076" y="950227"/>
            <a:ext cx="4429645" cy="422431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36442" y="5410200"/>
            <a:ext cx="2981158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8112" y="926798"/>
            <a:ext cx="6081838" cy="645590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>
              <a:spcBef>
                <a:spcPts val="172"/>
              </a:spcBef>
            </a:pPr>
            <a:r>
              <a:rPr sz="4052" dirty="0"/>
              <a:t>Combatting Illegal</a:t>
            </a:r>
            <a:r>
              <a:rPr sz="4052" spc="14" dirty="0"/>
              <a:t> </a:t>
            </a:r>
            <a:r>
              <a:rPr sz="4052" spc="-14" dirty="0"/>
              <a:t>Trade</a:t>
            </a:r>
            <a:endParaRPr sz="4052" dirty="0"/>
          </a:p>
        </p:txBody>
      </p:sp>
      <p:sp>
        <p:nvSpPr>
          <p:cNvPr id="3" name="object 3"/>
          <p:cNvSpPr txBox="1"/>
          <p:nvPr/>
        </p:nvSpPr>
        <p:spPr>
          <a:xfrm>
            <a:off x="1048112" y="1821175"/>
            <a:ext cx="8642106" cy="2322988"/>
          </a:xfrm>
          <a:prstGeom prst="rect">
            <a:avLst/>
          </a:prstGeom>
        </p:spPr>
        <p:txBody>
          <a:bodyPr vert="horz" wrap="square" lIns="0" tIns="90722" rIns="0" bIns="0" rtlCol="0">
            <a:spAutoFit/>
          </a:bodyPr>
          <a:lstStyle/>
          <a:p>
            <a:pPr marL="536464" indent="-519018">
              <a:spcBef>
                <a:spcPts val="714"/>
              </a:spcBef>
              <a:buClr>
                <a:srgbClr val="7E7E7E"/>
              </a:buClr>
              <a:buChar char="•"/>
              <a:tabLst>
                <a:tab pos="536464" algn="l"/>
              </a:tabLst>
            </a:pPr>
            <a:r>
              <a:rPr sz="2000" dirty="0">
                <a:latin typeface="Arial"/>
                <a:cs typeface="Arial"/>
              </a:rPr>
              <a:t>Illegal</a:t>
            </a:r>
            <a:r>
              <a:rPr sz="2000" spc="-103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logging</a:t>
            </a:r>
            <a:r>
              <a:rPr sz="2000" spc="-117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leads</a:t>
            </a:r>
            <a:r>
              <a:rPr sz="2000" spc="-96" dirty="0">
                <a:latin typeface="Arial"/>
                <a:cs typeface="Arial"/>
              </a:rPr>
              <a:t> </a:t>
            </a:r>
            <a:r>
              <a:rPr sz="2000" spc="-34" dirty="0">
                <a:latin typeface="Arial"/>
                <a:cs typeface="Arial"/>
              </a:rPr>
              <a:t>to:</a:t>
            </a:r>
            <a:endParaRPr sz="2000" dirty="0">
              <a:latin typeface="Arial"/>
              <a:cs typeface="Arial"/>
            </a:endParaRPr>
          </a:p>
          <a:p>
            <a:pPr marL="1227324" lvl="1" indent="-519018">
              <a:spcBef>
                <a:spcPts val="577"/>
              </a:spcBef>
              <a:buClr>
                <a:srgbClr val="878787"/>
              </a:buClr>
              <a:buChar char="•"/>
              <a:tabLst>
                <a:tab pos="1227324" algn="l"/>
              </a:tabLst>
            </a:pPr>
            <a:r>
              <a:rPr sz="2000" dirty="0">
                <a:latin typeface="Arial"/>
                <a:cs typeface="Arial"/>
              </a:rPr>
              <a:t>Increased</a:t>
            </a:r>
            <a:r>
              <a:rPr sz="2000" spc="-206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Greenhouse</a:t>
            </a:r>
            <a:r>
              <a:rPr sz="2000" spc="-179" dirty="0">
                <a:latin typeface="Arial"/>
                <a:cs typeface="Arial"/>
              </a:rPr>
              <a:t> </a:t>
            </a:r>
            <a:r>
              <a:rPr sz="2000" spc="-14" dirty="0">
                <a:latin typeface="Arial"/>
                <a:cs typeface="Arial"/>
              </a:rPr>
              <a:t>Emissions</a:t>
            </a:r>
            <a:endParaRPr sz="2000" dirty="0">
              <a:latin typeface="Arial"/>
              <a:cs typeface="Arial"/>
            </a:endParaRPr>
          </a:p>
          <a:p>
            <a:pPr marL="1227324" lvl="1" indent="-519018">
              <a:spcBef>
                <a:spcPts val="596"/>
              </a:spcBef>
              <a:buClr>
                <a:srgbClr val="878787"/>
              </a:buClr>
              <a:buChar char="•"/>
              <a:tabLst>
                <a:tab pos="1227324" algn="l"/>
              </a:tabLst>
            </a:pPr>
            <a:r>
              <a:rPr sz="2000" dirty="0">
                <a:latin typeface="Arial"/>
                <a:cs typeface="Arial"/>
              </a:rPr>
              <a:t>Loss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82" dirty="0">
                <a:latin typeface="Arial"/>
                <a:cs typeface="Arial"/>
              </a:rPr>
              <a:t> </a:t>
            </a:r>
            <a:r>
              <a:rPr sz="2000" spc="-14" dirty="0">
                <a:latin typeface="Arial"/>
                <a:cs typeface="Arial"/>
              </a:rPr>
              <a:t>Biodiversity</a:t>
            </a:r>
            <a:endParaRPr sz="2000" dirty="0">
              <a:latin typeface="Arial"/>
              <a:cs typeface="Arial"/>
            </a:endParaRPr>
          </a:p>
          <a:p>
            <a:pPr marL="1227324" lvl="1" indent="-519018">
              <a:spcBef>
                <a:spcPts val="591"/>
              </a:spcBef>
              <a:buClr>
                <a:srgbClr val="878787"/>
              </a:buClr>
              <a:buChar char="•"/>
              <a:tabLst>
                <a:tab pos="1227324" algn="l"/>
              </a:tabLst>
            </a:pPr>
            <a:r>
              <a:rPr sz="2000" spc="-14" dirty="0">
                <a:latin typeface="Arial"/>
                <a:cs typeface="Arial"/>
              </a:rPr>
              <a:t>Deforestation</a:t>
            </a:r>
            <a:endParaRPr sz="2000" dirty="0">
              <a:latin typeface="Arial"/>
              <a:cs typeface="Arial"/>
            </a:endParaRPr>
          </a:p>
          <a:p>
            <a:pPr marL="1227324" lvl="1" indent="-519018">
              <a:spcBef>
                <a:spcPts val="577"/>
              </a:spcBef>
              <a:buClr>
                <a:srgbClr val="878787"/>
              </a:buClr>
              <a:buChar char="•"/>
              <a:tabLst>
                <a:tab pos="1227324" algn="l"/>
              </a:tabLst>
            </a:pPr>
            <a:r>
              <a:rPr sz="2000" dirty="0">
                <a:latin typeface="Arial"/>
                <a:cs typeface="Arial"/>
              </a:rPr>
              <a:t>Corruption</a:t>
            </a:r>
            <a:r>
              <a:rPr sz="2000" spc="-117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144" dirty="0">
                <a:latin typeface="Arial"/>
                <a:cs typeface="Arial"/>
              </a:rPr>
              <a:t> </a:t>
            </a:r>
            <a:r>
              <a:rPr sz="2000" spc="-14" dirty="0">
                <a:latin typeface="Arial"/>
                <a:cs typeface="Arial"/>
              </a:rPr>
              <a:t>Violence</a:t>
            </a:r>
            <a:endParaRPr sz="2000" dirty="0">
              <a:latin typeface="Arial"/>
              <a:cs typeface="Arial"/>
            </a:endParaRPr>
          </a:p>
          <a:p>
            <a:pPr marL="1227324" lvl="1" indent="-519018">
              <a:spcBef>
                <a:spcPts val="591"/>
              </a:spcBef>
              <a:buClr>
                <a:srgbClr val="878787"/>
              </a:buClr>
              <a:buChar char="•"/>
              <a:tabLst>
                <a:tab pos="1227324" algn="l"/>
              </a:tabLst>
            </a:pPr>
            <a:r>
              <a:rPr sz="2000" dirty="0">
                <a:latin typeface="Arial"/>
                <a:cs typeface="Arial"/>
              </a:rPr>
              <a:t>Revenue</a:t>
            </a:r>
            <a:r>
              <a:rPr sz="2000" spc="-82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losses</a:t>
            </a:r>
            <a:r>
              <a:rPr sz="2000" spc="-117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</a:t>
            </a:r>
            <a:r>
              <a:rPr sz="2000" spc="-96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U.S.</a:t>
            </a:r>
            <a:r>
              <a:rPr sz="2000" spc="-144" dirty="0">
                <a:latin typeface="Arial"/>
                <a:cs typeface="Arial"/>
              </a:rPr>
              <a:t> </a:t>
            </a:r>
            <a:r>
              <a:rPr sz="2000" spc="-14" dirty="0">
                <a:latin typeface="Arial"/>
                <a:cs typeface="Arial"/>
              </a:rPr>
              <a:t>businesses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2932" y="2710135"/>
            <a:ext cx="3594668" cy="506226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287327"/>
            <a:ext cx="3726563" cy="248507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1576" y="4876986"/>
            <a:ext cx="5428642" cy="28954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8134" y="1113702"/>
            <a:ext cx="6797143" cy="620971"/>
          </a:xfrm>
          <a:prstGeom prst="rect">
            <a:avLst/>
          </a:prstGeom>
        </p:spPr>
        <p:txBody>
          <a:bodyPr vert="horz" wrap="square" lIns="0" tIns="18319" rIns="0" bIns="0" rtlCol="0">
            <a:spAutoFit/>
          </a:bodyPr>
          <a:lstStyle/>
          <a:p>
            <a:pPr marL="17446">
              <a:spcBef>
                <a:spcPts val="144"/>
              </a:spcBef>
            </a:pPr>
            <a:r>
              <a:rPr sz="3915" dirty="0"/>
              <a:t>What</a:t>
            </a:r>
            <a:r>
              <a:rPr sz="3915" spc="7" dirty="0"/>
              <a:t> </a:t>
            </a:r>
            <a:r>
              <a:rPr sz="3915" dirty="0"/>
              <a:t>are</a:t>
            </a:r>
            <a:r>
              <a:rPr sz="3915" spc="-7" dirty="0"/>
              <a:t> </a:t>
            </a:r>
            <a:r>
              <a:rPr sz="3915" dirty="0"/>
              <a:t>the</a:t>
            </a:r>
            <a:r>
              <a:rPr sz="3915" spc="-7" dirty="0"/>
              <a:t> </a:t>
            </a:r>
            <a:r>
              <a:rPr sz="3915" spc="-14" dirty="0"/>
              <a:t>Requirements?</a:t>
            </a:r>
            <a:endParaRPr sz="3915"/>
          </a:p>
        </p:txBody>
      </p:sp>
      <p:sp>
        <p:nvSpPr>
          <p:cNvPr id="3" name="object 3"/>
          <p:cNvSpPr txBox="1"/>
          <p:nvPr/>
        </p:nvSpPr>
        <p:spPr>
          <a:xfrm>
            <a:off x="778134" y="1905000"/>
            <a:ext cx="5862884" cy="5350855"/>
          </a:xfrm>
          <a:prstGeom prst="rect">
            <a:avLst/>
          </a:prstGeom>
        </p:spPr>
        <p:txBody>
          <a:bodyPr vert="horz" wrap="square" lIns="0" tIns="18319" rIns="0" bIns="0" rtlCol="0">
            <a:spAutoFit/>
          </a:bodyPr>
          <a:lstStyle/>
          <a:p>
            <a:pPr marL="17446" marR="60189">
              <a:lnSpc>
                <a:spcPct val="100400"/>
              </a:lnSpc>
              <a:spcBef>
                <a:spcPts val="144"/>
              </a:spcBef>
            </a:pPr>
            <a:r>
              <a:rPr sz="3160" dirty="0">
                <a:solidFill>
                  <a:srgbClr val="0C0C0C"/>
                </a:solidFill>
                <a:latin typeface="Arial"/>
                <a:cs typeface="Arial"/>
              </a:rPr>
              <a:t>All</a:t>
            </a:r>
            <a:r>
              <a:rPr sz="3160" spc="7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3160" dirty="0">
                <a:solidFill>
                  <a:srgbClr val="0C0C0C"/>
                </a:solidFill>
                <a:latin typeface="Arial"/>
                <a:cs typeface="Arial"/>
              </a:rPr>
              <a:t>imported</a:t>
            </a:r>
            <a:r>
              <a:rPr sz="3160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3160" dirty="0">
                <a:solidFill>
                  <a:srgbClr val="0C0C0C"/>
                </a:solidFill>
                <a:latin typeface="Arial"/>
                <a:cs typeface="Arial"/>
              </a:rPr>
              <a:t>plants</a:t>
            </a:r>
            <a:r>
              <a:rPr sz="3160" spc="2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3160" dirty="0">
                <a:solidFill>
                  <a:srgbClr val="0C0C0C"/>
                </a:solidFill>
                <a:latin typeface="Arial"/>
                <a:cs typeface="Arial"/>
              </a:rPr>
              <a:t>and </a:t>
            </a:r>
            <a:r>
              <a:rPr sz="3160" spc="-14" dirty="0">
                <a:solidFill>
                  <a:srgbClr val="0C0C0C"/>
                </a:solidFill>
                <a:latin typeface="Arial"/>
                <a:cs typeface="Arial"/>
              </a:rPr>
              <a:t>plant </a:t>
            </a:r>
            <a:r>
              <a:rPr sz="3160" dirty="0">
                <a:solidFill>
                  <a:srgbClr val="0C0C0C"/>
                </a:solidFill>
                <a:latin typeface="Arial"/>
                <a:cs typeface="Arial"/>
              </a:rPr>
              <a:t>products must</a:t>
            </a:r>
            <a:r>
              <a:rPr sz="3160" spc="1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3160" dirty="0">
                <a:solidFill>
                  <a:srgbClr val="0C0C0C"/>
                </a:solidFill>
                <a:latin typeface="Arial"/>
                <a:cs typeface="Arial"/>
              </a:rPr>
              <a:t>have</a:t>
            </a:r>
            <a:r>
              <a:rPr sz="3160" spc="2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3160" dirty="0">
                <a:solidFill>
                  <a:srgbClr val="0C0C0C"/>
                </a:solidFill>
                <a:latin typeface="Arial"/>
                <a:cs typeface="Arial"/>
              </a:rPr>
              <a:t>been</a:t>
            </a:r>
            <a:r>
              <a:rPr sz="3160" spc="2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3160" spc="-14" dirty="0">
                <a:solidFill>
                  <a:srgbClr val="0C0C0C"/>
                </a:solidFill>
                <a:latin typeface="Arial"/>
                <a:cs typeface="Arial"/>
              </a:rPr>
              <a:t>legally </a:t>
            </a:r>
            <a:r>
              <a:rPr sz="3160" dirty="0">
                <a:solidFill>
                  <a:srgbClr val="0C0C0C"/>
                </a:solidFill>
                <a:latin typeface="Arial"/>
                <a:cs typeface="Arial"/>
              </a:rPr>
              <a:t>harvested,</a:t>
            </a:r>
            <a:r>
              <a:rPr sz="3160" spc="2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3160" dirty="0">
                <a:solidFill>
                  <a:srgbClr val="0C0C0C"/>
                </a:solidFill>
                <a:latin typeface="Arial"/>
                <a:cs typeface="Arial"/>
              </a:rPr>
              <a:t>possessed,</a:t>
            </a:r>
            <a:r>
              <a:rPr sz="3160" spc="-1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3160" dirty="0">
                <a:solidFill>
                  <a:srgbClr val="0C0C0C"/>
                </a:solidFill>
                <a:latin typeface="Arial"/>
                <a:cs typeface="Arial"/>
              </a:rPr>
              <a:t>sold</a:t>
            </a:r>
            <a:r>
              <a:rPr sz="3160" spc="-7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3160" spc="-34" dirty="0">
                <a:solidFill>
                  <a:srgbClr val="0C0C0C"/>
                </a:solidFill>
                <a:latin typeface="Arial"/>
                <a:cs typeface="Arial"/>
              </a:rPr>
              <a:t>or </a:t>
            </a:r>
            <a:r>
              <a:rPr sz="3160" spc="-14" dirty="0">
                <a:solidFill>
                  <a:srgbClr val="0C0C0C"/>
                </a:solidFill>
                <a:latin typeface="Arial"/>
                <a:cs typeface="Arial"/>
              </a:rPr>
              <a:t>transported.</a:t>
            </a:r>
            <a:endParaRPr sz="3160" dirty="0">
              <a:latin typeface="Arial"/>
              <a:cs typeface="Arial"/>
            </a:endParaRPr>
          </a:p>
          <a:p>
            <a:pPr>
              <a:spcBef>
                <a:spcPts val="165"/>
              </a:spcBef>
            </a:pPr>
            <a:endParaRPr sz="3160" dirty="0">
              <a:latin typeface="Arial"/>
              <a:cs typeface="Arial"/>
            </a:endParaRPr>
          </a:p>
          <a:p>
            <a:pPr marL="17446" marR="376833">
              <a:lnSpc>
                <a:spcPct val="100499"/>
              </a:lnSpc>
              <a:spcBef>
                <a:spcPts val="7"/>
              </a:spcBef>
            </a:pPr>
            <a:r>
              <a:rPr sz="3160" dirty="0">
                <a:latin typeface="Arial"/>
                <a:cs typeface="Arial"/>
              </a:rPr>
              <a:t>Articles</a:t>
            </a:r>
            <a:r>
              <a:rPr sz="3160" spc="-7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imported</a:t>
            </a:r>
            <a:r>
              <a:rPr sz="3160" spc="-34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under</a:t>
            </a:r>
            <a:r>
              <a:rPr sz="3160" spc="21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the</a:t>
            </a:r>
            <a:r>
              <a:rPr sz="3160" spc="41" dirty="0">
                <a:latin typeface="Arial"/>
                <a:cs typeface="Arial"/>
              </a:rPr>
              <a:t> </a:t>
            </a:r>
            <a:r>
              <a:rPr sz="3160" spc="-34" dirty="0">
                <a:latin typeface="Arial"/>
                <a:cs typeface="Arial"/>
              </a:rPr>
              <a:t>act </a:t>
            </a:r>
            <a:r>
              <a:rPr sz="3160" dirty="0">
                <a:latin typeface="Arial"/>
                <a:cs typeface="Arial"/>
              </a:rPr>
              <a:t>require a</a:t>
            </a:r>
            <a:r>
              <a:rPr sz="3160" spc="41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declaration</a:t>
            </a:r>
            <a:r>
              <a:rPr sz="3160" spc="7" dirty="0">
                <a:latin typeface="Arial"/>
                <a:cs typeface="Arial"/>
              </a:rPr>
              <a:t> </a:t>
            </a:r>
            <a:r>
              <a:rPr sz="3160" spc="-14" dirty="0">
                <a:latin typeface="Arial"/>
                <a:cs typeface="Arial"/>
              </a:rPr>
              <a:t>stating:</a:t>
            </a:r>
            <a:endParaRPr sz="3160" dirty="0">
              <a:latin typeface="Arial"/>
              <a:cs typeface="Arial"/>
            </a:endParaRPr>
          </a:p>
          <a:p>
            <a:pPr marL="536464" indent="-519018">
              <a:spcBef>
                <a:spcPts val="14"/>
              </a:spcBef>
              <a:buSzPct val="132608"/>
              <a:buChar char="•"/>
              <a:tabLst>
                <a:tab pos="536464" algn="l"/>
              </a:tabLst>
            </a:pPr>
            <a:r>
              <a:rPr sz="3160" dirty="0">
                <a:latin typeface="Arial"/>
                <a:cs typeface="Arial"/>
              </a:rPr>
              <a:t>Value</a:t>
            </a:r>
            <a:r>
              <a:rPr sz="3160" spc="-7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and</a:t>
            </a:r>
            <a:r>
              <a:rPr sz="3160" spc="34" dirty="0">
                <a:latin typeface="Arial"/>
                <a:cs typeface="Arial"/>
              </a:rPr>
              <a:t> </a:t>
            </a:r>
            <a:r>
              <a:rPr sz="3160" spc="-14" dirty="0">
                <a:latin typeface="Arial"/>
                <a:cs typeface="Arial"/>
              </a:rPr>
              <a:t>quantity</a:t>
            </a:r>
            <a:endParaRPr sz="3160" dirty="0">
              <a:latin typeface="Arial"/>
              <a:cs typeface="Arial"/>
            </a:endParaRPr>
          </a:p>
          <a:p>
            <a:pPr marL="536464" indent="-519018">
              <a:spcBef>
                <a:spcPts val="21"/>
              </a:spcBef>
              <a:buSzPct val="132608"/>
              <a:buChar char="•"/>
              <a:tabLst>
                <a:tab pos="536464" algn="l"/>
              </a:tabLst>
            </a:pPr>
            <a:r>
              <a:rPr sz="3160" dirty="0">
                <a:latin typeface="Arial"/>
                <a:cs typeface="Arial"/>
              </a:rPr>
              <a:t>Country</a:t>
            </a:r>
            <a:r>
              <a:rPr sz="3160" spc="-7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plant was</a:t>
            </a:r>
            <a:r>
              <a:rPr sz="3160" spc="21" dirty="0">
                <a:latin typeface="Arial"/>
                <a:cs typeface="Arial"/>
              </a:rPr>
              <a:t> </a:t>
            </a:r>
            <a:r>
              <a:rPr sz="3160" spc="-27" dirty="0">
                <a:latin typeface="Arial"/>
                <a:cs typeface="Arial"/>
              </a:rPr>
              <a:t>taken</a:t>
            </a:r>
            <a:endParaRPr sz="3160" dirty="0">
              <a:latin typeface="Arial"/>
              <a:cs typeface="Arial"/>
            </a:endParaRPr>
          </a:p>
          <a:p>
            <a:pPr marL="536464" marR="6978" indent="-519891">
              <a:buSzPct val="138636"/>
              <a:buChar char="•"/>
              <a:tabLst>
                <a:tab pos="536464" algn="l"/>
              </a:tabLst>
            </a:pPr>
            <a:r>
              <a:rPr sz="3022" dirty="0">
                <a:latin typeface="Arial"/>
                <a:cs typeface="Arial"/>
              </a:rPr>
              <a:t>Scientific</a:t>
            </a:r>
            <a:r>
              <a:rPr sz="3022" spc="-62" dirty="0">
                <a:latin typeface="Arial"/>
                <a:cs typeface="Arial"/>
              </a:rPr>
              <a:t> </a:t>
            </a:r>
            <a:r>
              <a:rPr sz="3022" dirty="0">
                <a:latin typeface="Arial"/>
                <a:cs typeface="Arial"/>
              </a:rPr>
              <a:t>name</a:t>
            </a:r>
            <a:r>
              <a:rPr sz="3022" spc="-48" dirty="0">
                <a:latin typeface="Arial"/>
                <a:cs typeface="Arial"/>
              </a:rPr>
              <a:t> </a:t>
            </a:r>
            <a:r>
              <a:rPr sz="3022" dirty="0">
                <a:latin typeface="Arial"/>
                <a:cs typeface="Arial"/>
              </a:rPr>
              <a:t>of</a:t>
            </a:r>
            <a:r>
              <a:rPr sz="3022" spc="-117" dirty="0">
                <a:latin typeface="Arial"/>
                <a:cs typeface="Arial"/>
              </a:rPr>
              <a:t> </a:t>
            </a:r>
            <a:r>
              <a:rPr sz="3022" dirty="0">
                <a:latin typeface="Arial"/>
                <a:cs typeface="Arial"/>
              </a:rPr>
              <a:t>each</a:t>
            </a:r>
            <a:r>
              <a:rPr sz="3022" spc="-69" dirty="0">
                <a:latin typeface="Arial"/>
                <a:cs typeface="Arial"/>
              </a:rPr>
              <a:t> </a:t>
            </a:r>
            <a:r>
              <a:rPr sz="3022" dirty="0">
                <a:latin typeface="Arial"/>
                <a:cs typeface="Arial"/>
              </a:rPr>
              <a:t>plant</a:t>
            </a:r>
            <a:r>
              <a:rPr sz="3022" spc="-55" dirty="0">
                <a:latin typeface="Arial"/>
                <a:cs typeface="Arial"/>
              </a:rPr>
              <a:t> </a:t>
            </a:r>
            <a:r>
              <a:rPr sz="3022" spc="-34" dirty="0">
                <a:latin typeface="Arial"/>
                <a:cs typeface="Arial"/>
              </a:rPr>
              <a:t>in </a:t>
            </a:r>
            <a:r>
              <a:rPr sz="3022" dirty="0">
                <a:latin typeface="Arial"/>
                <a:cs typeface="Arial"/>
              </a:rPr>
              <a:t>product</a:t>
            </a:r>
            <a:r>
              <a:rPr sz="3022" spc="-144" dirty="0">
                <a:latin typeface="Arial"/>
                <a:cs typeface="Arial"/>
              </a:rPr>
              <a:t> </a:t>
            </a:r>
            <a:r>
              <a:rPr sz="3022" dirty="0">
                <a:latin typeface="Arial"/>
                <a:cs typeface="Arial"/>
              </a:rPr>
              <a:t>(Genus</a:t>
            </a:r>
            <a:r>
              <a:rPr sz="3022" spc="-89" dirty="0">
                <a:latin typeface="Arial"/>
                <a:cs typeface="Arial"/>
              </a:rPr>
              <a:t> </a:t>
            </a:r>
            <a:r>
              <a:rPr sz="3022" dirty="0">
                <a:latin typeface="Arial"/>
                <a:cs typeface="Arial"/>
              </a:rPr>
              <a:t>and</a:t>
            </a:r>
            <a:r>
              <a:rPr sz="3022" spc="-103" dirty="0">
                <a:latin typeface="Arial"/>
                <a:cs typeface="Arial"/>
              </a:rPr>
              <a:t> </a:t>
            </a:r>
            <a:r>
              <a:rPr sz="3022" spc="-14" dirty="0">
                <a:latin typeface="Arial"/>
                <a:cs typeface="Arial"/>
              </a:rPr>
              <a:t>species)</a:t>
            </a:r>
            <a:endParaRPr sz="3022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76877" y="1065576"/>
            <a:ext cx="5623344" cy="376215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7742" y="4845582"/>
            <a:ext cx="5663121" cy="29268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49830" y="2322302"/>
            <a:ext cx="247740" cy="360269"/>
          </a:xfrm>
          <a:custGeom>
            <a:avLst/>
            <a:gdLst/>
            <a:ahLst/>
            <a:cxnLst/>
            <a:rect l="l" t="t" r="r" b="b"/>
            <a:pathLst>
              <a:path w="180339" h="262255">
                <a:moveTo>
                  <a:pt x="179831" y="262128"/>
                </a:moveTo>
                <a:lnTo>
                  <a:pt x="0" y="262128"/>
                </a:lnTo>
                <a:lnTo>
                  <a:pt x="0" y="91439"/>
                </a:lnTo>
                <a:lnTo>
                  <a:pt x="1523" y="82296"/>
                </a:lnTo>
                <a:lnTo>
                  <a:pt x="4571" y="71628"/>
                </a:lnTo>
                <a:lnTo>
                  <a:pt x="6095" y="62484"/>
                </a:lnTo>
                <a:lnTo>
                  <a:pt x="10667" y="53339"/>
                </a:lnTo>
                <a:lnTo>
                  <a:pt x="13715" y="45719"/>
                </a:lnTo>
                <a:lnTo>
                  <a:pt x="18287" y="36576"/>
                </a:lnTo>
                <a:lnTo>
                  <a:pt x="22859" y="30480"/>
                </a:lnTo>
                <a:lnTo>
                  <a:pt x="28955" y="24384"/>
                </a:lnTo>
                <a:lnTo>
                  <a:pt x="35051" y="16764"/>
                </a:lnTo>
                <a:lnTo>
                  <a:pt x="41147" y="12192"/>
                </a:lnTo>
                <a:lnTo>
                  <a:pt x="48767" y="7620"/>
                </a:lnTo>
                <a:lnTo>
                  <a:pt x="56387" y="4572"/>
                </a:lnTo>
                <a:lnTo>
                  <a:pt x="64007" y="3048"/>
                </a:lnTo>
                <a:lnTo>
                  <a:pt x="71627" y="0"/>
                </a:lnTo>
                <a:lnTo>
                  <a:pt x="179831" y="0"/>
                </a:lnTo>
                <a:lnTo>
                  <a:pt x="179831" y="262128"/>
                </a:lnTo>
                <a:close/>
              </a:path>
            </a:pathLst>
          </a:custGeom>
          <a:solidFill>
            <a:srgbClr val="DB956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39855" y="2313923"/>
            <a:ext cx="2192148" cy="3934178"/>
            <a:chOff x="3450335" y="2741675"/>
            <a:chExt cx="1595755" cy="2863850"/>
          </a:xfrm>
        </p:grpSpPr>
        <p:sp>
          <p:nvSpPr>
            <p:cNvPr id="4" name="object 4"/>
            <p:cNvSpPr/>
            <p:nvPr/>
          </p:nvSpPr>
          <p:spPr>
            <a:xfrm>
              <a:off x="4856988" y="2747772"/>
              <a:ext cx="189230" cy="262255"/>
            </a:xfrm>
            <a:custGeom>
              <a:avLst/>
              <a:gdLst/>
              <a:ahLst/>
              <a:cxnLst/>
              <a:rect l="l" t="t" r="r" b="b"/>
              <a:pathLst>
                <a:path w="189229" h="262255">
                  <a:moveTo>
                    <a:pt x="188976" y="262128"/>
                  </a:moveTo>
                  <a:lnTo>
                    <a:pt x="0" y="262128"/>
                  </a:lnTo>
                  <a:lnTo>
                    <a:pt x="0" y="0"/>
                  </a:lnTo>
                  <a:lnTo>
                    <a:pt x="114300" y="0"/>
                  </a:lnTo>
                  <a:lnTo>
                    <a:pt x="121920" y="3048"/>
                  </a:lnTo>
                  <a:lnTo>
                    <a:pt x="131064" y="4572"/>
                  </a:lnTo>
                  <a:lnTo>
                    <a:pt x="138684" y="7620"/>
                  </a:lnTo>
                  <a:lnTo>
                    <a:pt x="146304" y="12192"/>
                  </a:lnTo>
                  <a:lnTo>
                    <a:pt x="152400" y="16764"/>
                  </a:lnTo>
                  <a:lnTo>
                    <a:pt x="158495" y="24384"/>
                  </a:lnTo>
                  <a:lnTo>
                    <a:pt x="170688" y="36576"/>
                  </a:lnTo>
                  <a:lnTo>
                    <a:pt x="175260" y="45719"/>
                  </a:lnTo>
                  <a:lnTo>
                    <a:pt x="178307" y="53339"/>
                  </a:lnTo>
                  <a:lnTo>
                    <a:pt x="182880" y="62484"/>
                  </a:lnTo>
                  <a:lnTo>
                    <a:pt x="184404" y="71628"/>
                  </a:lnTo>
                  <a:lnTo>
                    <a:pt x="187452" y="82296"/>
                  </a:lnTo>
                  <a:lnTo>
                    <a:pt x="188976" y="91439"/>
                  </a:lnTo>
                  <a:lnTo>
                    <a:pt x="188976" y="262128"/>
                  </a:lnTo>
                  <a:close/>
                </a:path>
              </a:pathLst>
            </a:custGeom>
            <a:solidFill>
              <a:srgbClr val="DB95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0335" y="2741675"/>
              <a:ext cx="1520951" cy="286359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017551" y="3158974"/>
            <a:ext cx="1564948" cy="842620"/>
          </a:xfrm>
          <a:prstGeom prst="rect">
            <a:avLst/>
          </a:prstGeom>
        </p:spPr>
        <p:txBody>
          <a:bodyPr vert="horz" wrap="square" lIns="0" tIns="15702" rIns="0" bIns="0" rtlCol="0">
            <a:spAutoFit/>
          </a:bodyPr>
          <a:lstStyle/>
          <a:p>
            <a:pPr marL="17446" marR="6978" indent="116888">
              <a:lnSpc>
                <a:spcPct val="101600"/>
              </a:lnSpc>
              <a:spcBef>
                <a:spcPts val="124"/>
              </a:spcBef>
            </a:pPr>
            <a:r>
              <a:rPr sz="2679" b="1" spc="-14" dirty="0">
                <a:latin typeface="Calibri"/>
                <a:cs typeface="Calibri"/>
              </a:rPr>
              <a:t>Scientific Specimens</a:t>
            </a:r>
            <a:endParaRPr sz="2679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12514" y="869018"/>
            <a:ext cx="7519426" cy="1223443"/>
          </a:xfrm>
          <a:prstGeom prst="rect">
            <a:avLst/>
          </a:prstGeom>
        </p:spPr>
        <p:txBody>
          <a:bodyPr vert="horz" wrap="square" lIns="0" tIns="18319" rIns="0" bIns="0" rtlCol="0">
            <a:spAutoFit/>
          </a:bodyPr>
          <a:lstStyle/>
          <a:p>
            <a:pPr algn="ctr">
              <a:spcBef>
                <a:spcPts val="144"/>
              </a:spcBef>
            </a:pPr>
            <a:r>
              <a:rPr sz="3915" dirty="0"/>
              <a:t>Does</a:t>
            </a:r>
            <a:r>
              <a:rPr sz="3915" spc="-7" dirty="0"/>
              <a:t> </a:t>
            </a:r>
            <a:r>
              <a:rPr sz="3915" dirty="0"/>
              <a:t>not</a:t>
            </a:r>
            <a:r>
              <a:rPr sz="3915" spc="-21" dirty="0"/>
              <a:t> </a:t>
            </a:r>
            <a:r>
              <a:rPr sz="3915" dirty="0"/>
              <a:t>require</a:t>
            </a:r>
            <a:r>
              <a:rPr sz="3915" spc="14" dirty="0"/>
              <a:t> </a:t>
            </a:r>
            <a:r>
              <a:rPr sz="3915" dirty="0"/>
              <a:t>a</a:t>
            </a:r>
            <a:r>
              <a:rPr sz="3915" spc="14" dirty="0"/>
              <a:t> </a:t>
            </a:r>
            <a:r>
              <a:rPr sz="3915" spc="-14" dirty="0"/>
              <a:t>declaration?</a:t>
            </a:r>
            <a:endParaRPr sz="3915" dirty="0"/>
          </a:p>
          <a:p>
            <a:pPr marR="765007" algn="ctr">
              <a:spcBef>
                <a:spcPts val="14"/>
              </a:spcBef>
            </a:pPr>
            <a:r>
              <a:rPr sz="3915" spc="-14" dirty="0"/>
              <a:t>Exemptions</a:t>
            </a:r>
            <a:endParaRPr sz="3915" dirty="0"/>
          </a:p>
        </p:txBody>
      </p:sp>
      <p:grpSp>
        <p:nvGrpSpPr>
          <p:cNvPr id="8" name="object 8"/>
          <p:cNvGrpSpPr/>
          <p:nvPr/>
        </p:nvGrpSpPr>
        <p:grpSpPr>
          <a:xfrm>
            <a:off x="2390866" y="2326485"/>
            <a:ext cx="2259317" cy="3928072"/>
            <a:chOff x="1740408" y="2750819"/>
            <a:chExt cx="1644650" cy="2859405"/>
          </a:xfrm>
        </p:grpSpPr>
        <p:sp>
          <p:nvSpPr>
            <p:cNvPr id="9" name="object 9"/>
            <p:cNvSpPr/>
            <p:nvPr/>
          </p:nvSpPr>
          <p:spPr>
            <a:xfrm>
              <a:off x="1740408" y="2756928"/>
              <a:ext cx="1644650" cy="260985"/>
            </a:xfrm>
            <a:custGeom>
              <a:avLst/>
              <a:gdLst/>
              <a:ahLst/>
              <a:cxnLst/>
              <a:rect l="l" t="t" r="r" b="b"/>
              <a:pathLst>
                <a:path w="1644650" h="260985">
                  <a:moveTo>
                    <a:pt x="178308" y="0"/>
                  </a:moveTo>
                  <a:lnTo>
                    <a:pt x="70104" y="0"/>
                  </a:lnTo>
                  <a:lnTo>
                    <a:pt x="62484" y="1524"/>
                  </a:lnTo>
                  <a:lnTo>
                    <a:pt x="22860" y="28956"/>
                  </a:lnTo>
                  <a:lnTo>
                    <a:pt x="13716" y="44196"/>
                  </a:lnTo>
                  <a:lnTo>
                    <a:pt x="9144" y="53340"/>
                  </a:lnTo>
                  <a:lnTo>
                    <a:pt x="6096" y="62484"/>
                  </a:lnTo>
                  <a:lnTo>
                    <a:pt x="3048" y="70104"/>
                  </a:lnTo>
                  <a:lnTo>
                    <a:pt x="0" y="91440"/>
                  </a:lnTo>
                  <a:lnTo>
                    <a:pt x="0" y="260604"/>
                  </a:lnTo>
                  <a:lnTo>
                    <a:pt x="178308" y="260604"/>
                  </a:lnTo>
                  <a:lnTo>
                    <a:pt x="178308" y="0"/>
                  </a:lnTo>
                  <a:close/>
                </a:path>
                <a:path w="1644650" h="260985">
                  <a:moveTo>
                    <a:pt x="1644383" y="102108"/>
                  </a:moveTo>
                  <a:lnTo>
                    <a:pt x="1639811" y="70104"/>
                  </a:lnTo>
                  <a:lnTo>
                    <a:pt x="1636763" y="62484"/>
                  </a:lnTo>
                  <a:lnTo>
                    <a:pt x="1633715" y="53340"/>
                  </a:lnTo>
                  <a:lnTo>
                    <a:pt x="1606283" y="16764"/>
                  </a:lnTo>
                  <a:lnTo>
                    <a:pt x="1584947" y="4572"/>
                  </a:lnTo>
                  <a:lnTo>
                    <a:pt x="1577327" y="1524"/>
                  </a:lnTo>
                  <a:lnTo>
                    <a:pt x="1569707" y="0"/>
                  </a:lnTo>
                  <a:lnTo>
                    <a:pt x="1456931" y="0"/>
                  </a:lnTo>
                  <a:lnTo>
                    <a:pt x="1456931" y="260604"/>
                  </a:lnTo>
                  <a:lnTo>
                    <a:pt x="1644383" y="260604"/>
                  </a:lnTo>
                  <a:lnTo>
                    <a:pt x="1644383" y="102108"/>
                  </a:lnTo>
                  <a:close/>
                </a:path>
              </a:pathLst>
            </a:custGeom>
            <a:solidFill>
              <a:srgbClr val="DB95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8988" y="2750819"/>
              <a:ext cx="1499615" cy="285902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773215" y="3211432"/>
            <a:ext cx="1336398" cy="1668983"/>
          </a:xfrm>
          <a:prstGeom prst="rect">
            <a:avLst/>
          </a:prstGeom>
        </p:spPr>
        <p:txBody>
          <a:bodyPr vert="horz" wrap="square" lIns="0" tIns="16574" rIns="0" bIns="0" rtlCol="0">
            <a:spAutoFit/>
          </a:bodyPr>
          <a:lstStyle/>
          <a:p>
            <a:pPr marL="17446" marR="6978" algn="ctr">
              <a:lnSpc>
                <a:spcPct val="101499"/>
              </a:lnSpc>
              <a:spcBef>
                <a:spcPts val="131"/>
              </a:spcBef>
            </a:pPr>
            <a:r>
              <a:rPr sz="2679" b="1" spc="-14" dirty="0">
                <a:latin typeface="Calibri"/>
                <a:cs typeface="Calibri"/>
              </a:rPr>
              <a:t>Common Cultivars (except trees)</a:t>
            </a:r>
            <a:endParaRPr sz="2679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88357" y="2320206"/>
            <a:ext cx="2060427" cy="3928072"/>
            <a:chOff x="5087111" y="2746248"/>
            <a:chExt cx="1499870" cy="2859405"/>
          </a:xfrm>
        </p:grpSpPr>
        <p:sp>
          <p:nvSpPr>
            <p:cNvPr id="13" name="object 13"/>
            <p:cNvSpPr/>
            <p:nvPr/>
          </p:nvSpPr>
          <p:spPr>
            <a:xfrm>
              <a:off x="5087099" y="2750819"/>
              <a:ext cx="1499870" cy="262255"/>
            </a:xfrm>
            <a:custGeom>
              <a:avLst/>
              <a:gdLst/>
              <a:ahLst/>
              <a:cxnLst/>
              <a:rect l="l" t="t" r="r" b="b"/>
              <a:pathLst>
                <a:path w="1499870" h="262255">
                  <a:moveTo>
                    <a:pt x="161544" y="0"/>
                  </a:moveTo>
                  <a:lnTo>
                    <a:pt x="64008" y="0"/>
                  </a:lnTo>
                  <a:lnTo>
                    <a:pt x="57912" y="3048"/>
                  </a:lnTo>
                  <a:lnTo>
                    <a:pt x="50292" y="4572"/>
                  </a:lnTo>
                  <a:lnTo>
                    <a:pt x="44196" y="9144"/>
                  </a:lnTo>
                  <a:lnTo>
                    <a:pt x="36576" y="12192"/>
                  </a:lnTo>
                  <a:lnTo>
                    <a:pt x="32004" y="16764"/>
                  </a:lnTo>
                  <a:lnTo>
                    <a:pt x="25908" y="24384"/>
                  </a:lnTo>
                  <a:lnTo>
                    <a:pt x="19812" y="30480"/>
                  </a:lnTo>
                  <a:lnTo>
                    <a:pt x="15240" y="38100"/>
                  </a:lnTo>
                  <a:lnTo>
                    <a:pt x="12192" y="45720"/>
                  </a:lnTo>
                  <a:lnTo>
                    <a:pt x="9144" y="54864"/>
                  </a:lnTo>
                  <a:lnTo>
                    <a:pt x="6096" y="62484"/>
                  </a:lnTo>
                  <a:lnTo>
                    <a:pt x="3048" y="71628"/>
                  </a:lnTo>
                  <a:lnTo>
                    <a:pt x="1524" y="82296"/>
                  </a:lnTo>
                  <a:lnTo>
                    <a:pt x="0" y="91440"/>
                  </a:lnTo>
                  <a:lnTo>
                    <a:pt x="0" y="262128"/>
                  </a:lnTo>
                  <a:lnTo>
                    <a:pt x="161544" y="262128"/>
                  </a:lnTo>
                  <a:lnTo>
                    <a:pt x="161544" y="0"/>
                  </a:lnTo>
                  <a:close/>
                </a:path>
                <a:path w="1499870" h="262255">
                  <a:moveTo>
                    <a:pt x="1499628" y="103632"/>
                  </a:moveTo>
                  <a:lnTo>
                    <a:pt x="1498104" y="91440"/>
                  </a:lnTo>
                  <a:lnTo>
                    <a:pt x="1496580" y="82296"/>
                  </a:lnTo>
                  <a:lnTo>
                    <a:pt x="1495056" y="71628"/>
                  </a:lnTo>
                  <a:lnTo>
                    <a:pt x="1492008" y="62484"/>
                  </a:lnTo>
                  <a:lnTo>
                    <a:pt x="1488960" y="54864"/>
                  </a:lnTo>
                  <a:lnTo>
                    <a:pt x="1485912" y="45720"/>
                  </a:lnTo>
                  <a:lnTo>
                    <a:pt x="1476768" y="30480"/>
                  </a:lnTo>
                  <a:lnTo>
                    <a:pt x="1470672" y="24384"/>
                  </a:lnTo>
                  <a:lnTo>
                    <a:pt x="1464576" y="16764"/>
                  </a:lnTo>
                  <a:lnTo>
                    <a:pt x="1460004" y="12192"/>
                  </a:lnTo>
                  <a:lnTo>
                    <a:pt x="1452384" y="9144"/>
                  </a:lnTo>
                  <a:lnTo>
                    <a:pt x="1444764" y="4572"/>
                  </a:lnTo>
                  <a:lnTo>
                    <a:pt x="1438668" y="3048"/>
                  </a:lnTo>
                  <a:lnTo>
                    <a:pt x="1431048" y="0"/>
                  </a:lnTo>
                  <a:lnTo>
                    <a:pt x="1327416" y="0"/>
                  </a:lnTo>
                  <a:lnTo>
                    <a:pt x="1327416" y="262128"/>
                  </a:lnTo>
                  <a:lnTo>
                    <a:pt x="1499628" y="262128"/>
                  </a:lnTo>
                  <a:lnTo>
                    <a:pt x="1499628" y="103632"/>
                  </a:lnTo>
                  <a:close/>
                </a:path>
              </a:pathLst>
            </a:custGeom>
            <a:solidFill>
              <a:srgbClr val="DB95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6548" y="2746248"/>
              <a:ext cx="1371599" cy="285902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274372" y="3382969"/>
            <a:ext cx="1412291" cy="842620"/>
          </a:xfrm>
          <a:prstGeom prst="rect">
            <a:avLst/>
          </a:prstGeom>
        </p:spPr>
        <p:txBody>
          <a:bodyPr vert="horz" wrap="square" lIns="0" tIns="15702" rIns="0" bIns="0" rtlCol="0">
            <a:spAutoFit/>
          </a:bodyPr>
          <a:lstStyle/>
          <a:p>
            <a:pPr marL="115144" marR="6978" indent="-98570">
              <a:lnSpc>
                <a:spcPct val="101600"/>
              </a:lnSpc>
              <a:spcBef>
                <a:spcPts val="124"/>
              </a:spcBef>
            </a:pPr>
            <a:r>
              <a:rPr sz="2679" b="1" dirty="0">
                <a:latin typeface="Calibri"/>
                <a:cs typeface="Calibri"/>
              </a:rPr>
              <a:t>Plants</a:t>
            </a:r>
            <a:r>
              <a:rPr sz="2679" b="1" spc="62" dirty="0">
                <a:latin typeface="Calibri"/>
                <a:cs typeface="Calibri"/>
              </a:rPr>
              <a:t> </a:t>
            </a:r>
            <a:r>
              <a:rPr sz="2679" b="1" spc="-34" dirty="0">
                <a:latin typeface="Calibri"/>
                <a:cs typeface="Calibri"/>
              </a:rPr>
              <a:t>for </a:t>
            </a:r>
            <a:r>
              <a:rPr sz="2679" b="1" spc="-14" dirty="0">
                <a:latin typeface="Calibri"/>
                <a:cs typeface="Calibri"/>
              </a:rPr>
              <a:t>planting</a:t>
            </a:r>
            <a:endParaRPr sz="2679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194983" y="2313924"/>
            <a:ext cx="2051704" cy="3940284"/>
            <a:chOff x="6693407" y="2741675"/>
            <a:chExt cx="1493520" cy="2868295"/>
          </a:xfrm>
        </p:grpSpPr>
        <p:sp>
          <p:nvSpPr>
            <p:cNvPr id="17" name="object 17"/>
            <p:cNvSpPr/>
            <p:nvPr/>
          </p:nvSpPr>
          <p:spPr>
            <a:xfrm>
              <a:off x="6693408" y="2747784"/>
              <a:ext cx="1493520" cy="262255"/>
            </a:xfrm>
            <a:custGeom>
              <a:avLst/>
              <a:gdLst/>
              <a:ahLst/>
              <a:cxnLst/>
              <a:rect l="l" t="t" r="r" b="b"/>
              <a:pathLst>
                <a:path w="1493520" h="262255">
                  <a:moveTo>
                    <a:pt x="161544" y="0"/>
                  </a:moveTo>
                  <a:lnTo>
                    <a:pt x="64008" y="0"/>
                  </a:lnTo>
                  <a:lnTo>
                    <a:pt x="56388" y="3048"/>
                  </a:lnTo>
                  <a:lnTo>
                    <a:pt x="50292" y="4572"/>
                  </a:lnTo>
                  <a:lnTo>
                    <a:pt x="44196" y="7620"/>
                  </a:lnTo>
                  <a:lnTo>
                    <a:pt x="36576" y="12192"/>
                  </a:lnTo>
                  <a:lnTo>
                    <a:pt x="32004" y="16764"/>
                  </a:lnTo>
                  <a:lnTo>
                    <a:pt x="25908" y="24384"/>
                  </a:lnTo>
                  <a:lnTo>
                    <a:pt x="19812" y="30480"/>
                  </a:lnTo>
                  <a:lnTo>
                    <a:pt x="15240" y="38100"/>
                  </a:lnTo>
                  <a:lnTo>
                    <a:pt x="12192" y="45720"/>
                  </a:lnTo>
                  <a:lnTo>
                    <a:pt x="9144" y="54864"/>
                  </a:lnTo>
                  <a:lnTo>
                    <a:pt x="6096" y="62484"/>
                  </a:lnTo>
                  <a:lnTo>
                    <a:pt x="3048" y="71628"/>
                  </a:lnTo>
                  <a:lnTo>
                    <a:pt x="0" y="92964"/>
                  </a:lnTo>
                  <a:lnTo>
                    <a:pt x="0" y="262128"/>
                  </a:lnTo>
                  <a:lnTo>
                    <a:pt x="161544" y="262128"/>
                  </a:lnTo>
                  <a:lnTo>
                    <a:pt x="161544" y="0"/>
                  </a:lnTo>
                  <a:close/>
                </a:path>
                <a:path w="1493520" h="262255">
                  <a:moveTo>
                    <a:pt x="1493507" y="92964"/>
                  </a:moveTo>
                  <a:lnTo>
                    <a:pt x="1490459" y="71628"/>
                  </a:lnTo>
                  <a:lnTo>
                    <a:pt x="1487411" y="62484"/>
                  </a:lnTo>
                  <a:lnTo>
                    <a:pt x="1484363" y="54864"/>
                  </a:lnTo>
                  <a:lnTo>
                    <a:pt x="1481315" y="45720"/>
                  </a:lnTo>
                  <a:lnTo>
                    <a:pt x="1472171" y="30480"/>
                  </a:lnTo>
                  <a:lnTo>
                    <a:pt x="1466075" y="24384"/>
                  </a:lnTo>
                  <a:lnTo>
                    <a:pt x="1459979" y="16764"/>
                  </a:lnTo>
                  <a:lnTo>
                    <a:pt x="1447787" y="7620"/>
                  </a:lnTo>
                  <a:lnTo>
                    <a:pt x="1440167" y="4572"/>
                  </a:lnTo>
                  <a:lnTo>
                    <a:pt x="1432547" y="3048"/>
                  </a:lnTo>
                  <a:lnTo>
                    <a:pt x="1426451" y="0"/>
                  </a:lnTo>
                  <a:lnTo>
                    <a:pt x="1322819" y="0"/>
                  </a:lnTo>
                  <a:lnTo>
                    <a:pt x="1322819" y="262128"/>
                  </a:lnTo>
                  <a:lnTo>
                    <a:pt x="1493507" y="262128"/>
                  </a:lnTo>
                  <a:lnTo>
                    <a:pt x="1493507" y="92964"/>
                  </a:lnTo>
                  <a:close/>
                </a:path>
              </a:pathLst>
            </a:custGeom>
            <a:solidFill>
              <a:srgbClr val="DB95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1319" y="2741675"/>
              <a:ext cx="1367028" cy="286816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9443306" y="2916079"/>
            <a:ext cx="1409674" cy="2024978"/>
          </a:xfrm>
          <a:prstGeom prst="rect">
            <a:avLst/>
          </a:prstGeom>
        </p:spPr>
        <p:txBody>
          <a:bodyPr vert="horz" wrap="square" lIns="0" tIns="16574" rIns="0" bIns="0" rtlCol="0">
            <a:spAutoFit/>
          </a:bodyPr>
          <a:lstStyle/>
          <a:p>
            <a:pPr marL="17446" marR="6978" indent="-1745" algn="ctr">
              <a:spcBef>
                <a:spcPts val="131"/>
              </a:spcBef>
            </a:pPr>
            <a:r>
              <a:rPr sz="2610" b="1" spc="-27" dirty="0">
                <a:latin typeface="Calibri"/>
                <a:cs typeface="Calibri"/>
              </a:rPr>
              <a:t>Wood </a:t>
            </a:r>
            <a:r>
              <a:rPr sz="2610" b="1" spc="-14" dirty="0">
                <a:latin typeface="Calibri"/>
                <a:cs typeface="Calibri"/>
              </a:rPr>
              <a:t>products </a:t>
            </a:r>
            <a:r>
              <a:rPr sz="2610" b="1" dirty="0">
                <a:latin typeface="Calibri"/>
                <a:cs typeface="Calibri"/>
              </a:rPr>
              <a:t>used</a:t>
            </a:r>
            <a:r>
              <a:rPr sz="2610" b="1" spc="-76" dirty="0">
                <a:latin typeface="Calibri"/>
                <a:cs typeface="Calibri"/>
              </a:rPr>
              <a:t> </a:t>
            </a:r>
            <a:r>
              <a:rPr sz="2610" b="1" spc="-34" dirty="0">
                <a:latin typeface="Calibri"/>
                <a:cs typeface="Calibri"/>
              </a:rPr>
              <a:t>as </a:t>
            </a:r>
            <a:r>
              <a:rPr sz="2610" b="1" spc="-14" dirty="0">
                <a:latin typeface="Calibri"/>
                <a:cs typeface="Calibri"/>
              </a:rPr>
              <a:t>packaging material</a:t>
            </a:r>
            <a:endParaRPr sz="261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1332526" y="2313927"/>
            <a:ext cx="2248849" cy="4003091"/>
            <a:chOff x="8249411" y="2741676"/>
            <a:chExt cx="1637030" cy="2914015"/>
          </a:xfrm>
        </p:grpSpPr>
        <p:sp>
          <p:nvSpPr>
            <p:cNvPr id="21" name="object 21"/>
            <p:cNvSpPr/>
            <p:nvPr/>
          </p:nvSpPr>
          <p:spPr>
            <a:xfrm>
              <a:off x="8249411" y="5294376"/>
              <a:ext cx="701040" cy="355600"/>
            </a:xfrm>
            <a:custGeom>
              <a:avLst/>
              <a:gdLst/>
              <a:ahLst/>
              <a:cxnLst/>
              <a:rect l="l" t="t" r="r" b="b"/>
              <a:pathLst>
                <a:path w="701040" h="355600">
                  <a:moveTo>
                    <a:pt x="701039" y="355091"/>
                  </a:moveTo>
                  <a:lnTo>
                    <a:pt x="131064" y="355091"/>
                  </a:lnTo>
                  <a:lnTo>
                    <a:pt x="0" y="0"/>
                  </a:lnTo>
                  <a:lnTo>
                    <a:pt x="701039" y="0"/>
                  </a:lnTo>
                  <a:lnTo>
                    <a:pt x="701039" y="355091"/>
                  </a:lnTo>
                  <a:close/>
                </a:path>
              </a:pathLst>
            </a:custGeom>
            <a:solidFill>
              <a:srgbClr val="D67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276844" y="2747784"/>
              <a:ext cx="1609725" cy="266700"/>
            </a:xfrm>
            <a:custGeom>
              <a:avLst/>
              <a:gdLst/>
              <a:ahLst/>
              <a:cxnLst/>
              <a:rect l="l" t="t" r="r" b="b"/>
              <a:pathLst>
                <a:path w="1609725" h="266700">
                  <a:moveTo>
                    <a:pt x="175260" y="0"/>
                  </a:moveTo>
                  <a:lnTo>
                    <a:pt x="70104" y="0"/>
                  </a:lnTo>
                  <a:lnTo>
                    <a:pt x="62484" y="3048"/>
                  </a:lnTo>
                  <a:lnTo>
                    <a:pt x="54864" y="4572"/>
                  </a:lnTo>
                  <a:lnTo>
                    <a:pt x="48768" y="9144"/>
                  </a:lnTo>
                  <a:lnTo>
                    <a:pt x="41148" y="13716"/>
                  </a:lnTo>
                  <a:lnTo>
                    <a:pt x="35052" y="18288"/>
                  </a:lnTo>
                  <a:lnTo>
                    <a:pt x="22860" y="30480"/>
                  </a:lnTo>
                  <a:lnTo>
                    <a:pt x="13716" y="45720"/>
                  </a:lnTo>
                  <a:lnTo>
                    <a:pt x="4572" y="73152"/>
                  </a:lnTo>
                  <a:lnTo>
                    <a:pt x="3048" y="83820"/>
                  </a:lnTo>
                  <a:lnTo>
                    <a:pt x="1524" y="92964"/>
                  </a:lnTo>
                  <a:lnTo>
                    <a:pt x="0" y="105156"/>
                  </a:lnTo>
                  <a:lnTo>
                    <a:pt x="0" y="266700"/>
                  </a:lnTo>
                  <a:lnTo>
                    <a:pt x="175260" y="266700"/>
                  </a:lnTo>
                  <a:lnTo>
                    <a:pt x="175260" y="0"/>
                  </a:lnTo>
                  <a:close/>
                </a:path>
                <a:path w="1609725" h="266700">
                  <a:moveTo>
                    <a:pt x="1609331" y="105156"/>
                  </a:moveTo>
                  <a:lnTo>
                    <a:pt x="1607807" y="92964"/>
                  </a:lnTo>
                  <a:lnTo>
                    <a:pt x="1607807" y="83820"/>
                  </a:lnTo>
                  <a:lnTo>
                    <a:pt x="1604759" y="73152"/>
                  </a:lnTo>
                  <a:lnTo>
                    <a:pt x="1584947" y="30480"/>
                  </a:lnTo>
                  <a:lnTo>
                    <a:pt x="1551419" y="4572"/>
                  </a:lnTo>
                  <a:lnTo>
                    <a:pt x="1543799" y="3048"/>
                  </a:lnTo>
                  <a:lnTo>
                    <a:pt x="1536179" y="0"/>
                  </a:lnTo>
                  <a:lnTo>
                    <a:pt x="1426451" y="0"/>
                  </a:lnTo>
                  <a:lnTo>
                    <a:pt x="1426451" y="266700"/>
                  </a:lnTo>
                  <a:lnTo>
                    <a:pt x="1609331" y="266700"/>
                  </a:lnTo>
                  <a:lnTo>
                    <a:pt x="1609331" y="105156"/>
                  </a:lnTo>
                  <a:close/>
                </a:path>
              </a:pathLst>
            </a:custGeom>
            <a:solidFill>
              <a:srgbClr val="DB95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42376" y="2741676"/>
              <a:ext cx="1472183" cy="2913888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1499201" y="2878474"/>
            <a:ext cx="1972323" cy="1691040"/>
          </a:xfrm>
          <a:prstGeom prst="rect">
            <a:avLst/>
          </a:prstGeom>
        </p:spPr>
        <p:txBody>
          <a:bodyPr vert="horz" wrap="square" lIns="0" tIns="16574" rIns="0" bIns="0" rtlCol="0">
            <a:spAutoFit/>
          </a:bodyPr>
          <a:lstStyle/>
          <a:p>
            <a:pPr marL="236393" marR="6978" indent="-219819">
              <a:lnSpc>
                <a:spcPct val="101499"/>
              </a:lnSpc>
              <a:spcBef>
                <a:spcPts val="131"/>
              </a:spcBef>
            </a:pPr>
            <a:r>
              <a:rPr sz="2679" b="1" dirty="0">
                <a:latin typeface="Calibri"/>
                <a:cs typeface="Calibri"/>
              </a:rPr>
              <a:t>Products</a:t>
            </a:r>
            <a:r>
              <a:rPr sz="2679" b="1" spc="62" dirty="0">
                <a:latin typeface="Calibri"/>
                <a:cs typeface="Calibri"/>
              </a:rPr>
              <a:t> </a:t>
            </a:r>
            <a:r>
              <a:rPr sz="2679" b="1" spc="-27" dirty="0">
                <a:latin typeface="Calibri"/>
                <a:cs typeface="Calibri"/>
              </a:rPr>
              <a:t>that </a:t>
            </a:r>
            <a:r>
              <a:rPr sz="2679" b="1" dirty="0">
                <a:latin typeface="Calibri"/>
                <a:cs typeface="Calibri"/>
              </a:rPr>
              <a:t>meet</a:t>
            </a:r>
            <a:r>
              <a:rPr sz="2679" b="1" spc="14" dirty="0">
                <a:latin typeface="Calibri"/>
                <a:cs typeface="Calibri"/>
              </a:rPr>
              <a:t> </a:t>
            </a:r>
            <a:r>
              <a:rPr sz="2679" b="1" spc="-34" dirty="0">
                <a:latin typeface="Calibri"/>
                <a:cs typeface="Calibri"/>
              </a:rPr>
              <a:t>the</a:t>
            </a:r>
            <a:r>
              <a:rPr sz="2679" b="1" spc="687" dirty="0">
                <a:latin typeface="Calibri"/>
                <a:cs typeface="Calibri"/>
              </a:rPr>
              <a:t> </a:t>
            </a:r>
            <a:r>
              <a:rPr sz="2679" b="1" dirty="0">
                <a:latin typeface="Calibri"/>
                <a:cs typeface="Calibri"/>
              </a:rPr>
              <a:t>de </a:t>
            </a:r>
            <a:r>
              <a:rPr sz="2679" b="1" spc="-14" dirty="0">
                <a:latin typeface="Calibri"/>
                <a:cs typeface="Calibri"/>
              </a:rPr>
              <a:t>minimis</a:t>
            </a:r>
            <a:endParaRPr sz="2679">
              <a:latin typeface="Calibri"/>
              <a:cs typeface="Calibri"/>
            </a:endParaRPr>
          </a:p>
          <a:p>
            <a:pPr marL="473659">
              <a:spcBef>
                <a:spcPts val="82"/>
              </a:spcBef>
            </a:pPr>
            <a:r>
              <a:rPr sz="2679" b="1" spc="-14" dirty="0">
                <a:latin typeface="Calibri"/>
                <a:cs typeface="Calibri"/>
              </a:rPr>
              <a:t>criteria</a:t>
            </a:r>
            <a:endParaRPr sz="2679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9310" y="2313923"/>
            <a:ext cx="2192148" cy="3934178"/>
            <a:chOff x="21335" y="2741675"/>
            <a:chExt cx="1595755" cy="2863850"/>
          </a:xfrm>
        </p:grpSpPr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335" y="2747772"/>
              <a:ext cx="173736" cy="24231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34083" y="2747772"/>
              <a:ext cx="182880" cy="24231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820" y="2741675"/>
              <a:ext cx="1458467" cy="2863595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292402" y="3267936"/>
            <a:ext cx="1640840" cy="836191"/>
          </a:xfrm>
          <a:prstGeom prst="rect">
            <a:avLst/>
          </a:prstGeom>
        </p:spPr>
        <p:txBody>
          <a:bodyPr vert="horz" wrap="square" lIns="0" tIns="16574" rIns="0" bIns="0" rtlCol="0">
            <a:spAutoFit/>
          </a:bodyPr>
          <a:lstStyle/>
          <a:p>
            <a:pPr marL="17446" marR="6978" indent="152652">
              <a:lnSpc>
                <a:spcPct val="101499"/>
              </a:lnSpc>
              <a:spcBef>
                <a:spcPts val="131"/>
              </a:spcBef>
            </a:pPr>
            <a:r>
              <a:rPr sz="2679" b="1" spc="-14" dirty="0">
                <a:latin typeface="Calibri"/>
                <a:cs typeface="Calibri"/>
              </a:rPr>
              <a:t>Common </a:t>
            </a:r>
            <a:r>
              <a:rPr sz="2679" b="1" dirty="0">
                <a:latin typeface="Calibri"/>
                <a:cs typeface="Calibri"/>
              </a:rPr>
              <a:t>Food</a:t>
            </a:r>
            <a:r>
              <a:rPr sz="2679" b="1" spc="14" dirty="0">
                <a:latin typeface="Calibri"/>
                <a:cs typeface="Calibri"/>
              </a:rPr>
              <a:t> </a:t>
            </a:r>
            <a:r>
              <a:rPr sz="2679" b="1" spc="-27" dirty="0">
                <a:latin typeface="Calibri"/>
                <a:cs typeface="Calibri"/>
              </a:rPr>
              <a:t>Crops</a:t>
            </a:r>
            <a:endParaRPr sz="2679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2806" y="4901586"/>
            <a:ext cx="4273512" cy="1967961"/>
            <a:chOff x="45719" y="4625340"/>
            <a:chExt cx="3110865" cy="1432560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19" y="4625340"/>
              <a:ext cx="1746504" cy="143255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17192" y="4824984"/>
              <a:ext cx="1239011" cy="966216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599048" y="5341237"/>
            <a:ext cx="1140997" cy="1180775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4980619" y="5424977"/>
            <a:ext cx="3911497" cy="1160190"/>
            <a:chOff x="3625596" y="5006339"/>
            <a:chExt cx="2847340" cy="844550"/>
          </a:xfrm>
        </p:grpSpPr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25596" y="5006339"/>
              <a:ext cx="1162811" cy="78638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28844" y="5020055"/>
              <a:ext cx="1243583" cy="830579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634002" y="5324487"/>
            <a:ext cx="1595303" cy="1195430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3432744" y="6630056"/>
            <a:ext cx="4333702" cy="228204"/>
          </a:xfrm>
          <a:prstGeom prst="rect">
            <a:avLst/>
          </a:prstGeom>
        </p:spPr>
        <p:txBody>
          <a:bodyPr vert="horz" wrap="square" lIns="0" tIns="16574" rIns="0" bIns="0" rtlCol="0">
            <a:spAutoFit/>
          </a:bodyPr>
          <a:lstStyle/>
          <a:p>
            <a:pPr marL="17446">
              <a:spcBef>
                <a:spcPts val="131"/>
              </a:spcBef>
            </a:pPr>
            <a:r>
              <a:rPr sz="1374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This</a:t>
            </a:r>
            <a:r>
              <a:rPr sz="1374" u="sng" spc="-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 </a:t>
            </a:r>
            <a:r>
              <a:rPr sz="1374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Photo</a:t>
            </a:r>
            <a:r>
              <a:rPr sz="1374" spc="-48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374" dirty="0">
                <a:latin typeface="Arial"/>
                <a:cs typeface="Arial"/>
              </a:rPr>
              <a:t>by</a:t>
            </a:r>
            <a:r>
              <a:rPr sz="1374" spc="-34" dirty="0">
                <a:latin typeface="Arial"/>
                <a:cs typeface="Arial"/>
              </a:rPr>
              <a:t> </a:t>
            </a:r>
            <a:r>
              <a:rPr sz="1374" spc="-14" dirty="0">
                <a:latin typeface="Arial"/>
                <a:cs typeface="Arial"/>
              </a:rPr>
              <a:t>Unknown</a:t>
            </a:r>
            <a:r>
              <a:rPr sz="1374" spc="-62" dirty="0">
                <a:latin typeface="Arial"/>
                <a:cs typeface="Arial"/>
              </a:rPr>
              <a:t> </a:t>
            </a:r>
            <a:r>
              <a:rPr sz="1374" dirty="0">
                <a:latin typeface="Arial"/>
                <a:cs typeface="Arial"/>
              </a:rPr>
              <a:t>Author</a:t>
            </a:r>
            <a:r>
              <a:rPr sz="1374" spc="-48" dirty="0">
                <a:latin typeface="Arial"/>
                <a:cs typeface="Arial"/>
              </a:rPr>
              <a:t> </a:t>
            </a:r>
            <a:r>
              <a:rPr sz="1374" dirty="0">
                <a:latin typeface="Arial"/>
                <a:cs typeface="Arial"/>
              </a:rPr>
              <a:t>is</a:t>
            </a:r>
            <a:r>
              <a:rPr sz="1374" spc="-41" dirty="0">
                <a:latin typeface="Arial"/>
                <a:cs typeface="Arial"/>
              </a:rPr>
              <a:t> </a:t>
            </a:r>
            <a:r>
              <a:rPr sz="1374" dirty="0">
                <a:latin typeface="Arial"/>
                <a:cs typeface="Arial"/>
              </a:rPr>
              <a:t>licensed</a:t>
            </a:r>
            <a:r>
              <a:rPr sz="1374" spc="-48" dirty="0">
                <a:latin typeface="Arial"/>
                <a:cs typeface="Arial"/>
              </a:rPr>
              <a:t> </a:t>
            </a:r>
            <a:r>
              <a:rPr sz="1374" dirty="0">
                <a:latin typeface="Arial"/>
                <a:cs typeface="Arial"/>
              </a:rPr>
              <a:t>under</a:t>
            </a:r>
            <a:r>
              <a:rPr sz="1374" spc="-55" dirty="0">
                <a:latin typeface="Arial"/>
                <a:cs typeface="Arial"/>
              </a:rPr>
              <a:t> </a:t>
            </a:r>
            <a:r>
              <a:rPr sz="1374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CC</a:t>
            </a:r>
            <a:r>
              <a:rPr sz="1374" u="sng" spc="-48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 </a:t>
            </a:r>
            <a:r>
              <a:rPr sz="1374" u="sng" spc="-3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BY</a:t>
            </a:r>
            <a:endParaRPr sz="1374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9938" y="1509592"/>
            <a:ext cx="2644185" cy="180924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955081" y="1463935"/>
            <a:ext cx="9817998" cy="4213321"/>
            <a:chOff x="2151125" y="2122932"/>
            <a:chExt cx="7146925" cy="30670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8687" y="2122932"/>
              <a:ext cx="2269235" cy="16413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1125" y="3327654"/>
              <a:ext cx="5364480" cy="186232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03792" y="3351569"/>
            <a:ext cx="4496826" cy="1867803"/>
          </a:xfrm>
          <a:prstGeom prst="rect">
            <a:avLst/>
          </a:prstGeom>
        </p:spPr>
        <p:txBody>
          <a:bodyPr vert="horz" wrap="square" lIns="0" tIns="17446" rIns="0" bIns="0" rtlCol="0">
            <a:spAutoFit/>
          </a:bodyPr>
          <a:lstStyle/>
          <a:p>
            <a:pPr marL="17446" marR="6978" algn="ctr">
              <a:lnSpc>
                <a:spcPct val="100699"/>
              </a:lnSpc>
              <a:spcBef>
                <a:spcPts val="137"/>
              </a:spcBef>
            </a:pPr>
            <a:r>
              <a:rPr sz="4052" dirty="0">
                <a:solidFill>
                  <a:srgbClr val="FFFFFF"/>
                </a:solidFill>
              </a:rPr>
              <a:t>Exclusions</a:t>
            </a:r>
            <a:r>
              <a:rPr sz="4052" spc="-21" dirty="0">
                <a:solidFill>
                  <a:srgbClr val="FFFFFF"/>
                </a:solidFill>
              </a:rPr>
              <a:t> </a:t>
            </a:r>
            <a:r>
              <a:rPr sz="4052" dirty="0">
                <a:solidFill>
                  <a:srgbClr val="FFFFFF"/>
                </a:solidFill>
              </a:rPr>
              <a:t>do</a:t>
            </a:r>
            <a:r>
              <a:rPr sz="4052" spc="55" dirty="0">
                <a:solidFill>
                  <a:srgbClr val="FFFFFF"/>
                </a:solidFill>
              </a:rPr>
              <a:t> </a:t>
            </a:r>
            <a:r>
              <a:rPr sz="4052" spc="-34" dirty="0">
                <a:solidFill>
                  <a:srgbClr val="FFFFFF"/>
                </a:solidFill>
              </a:rPr>
              <a:t>not </a:t>
            </a:r>
            <a:r>
              <a:rPr sz="4052" dirty="0">
                <a:solidFill>
                  <a:srgbClr val="FFFFFF"/>
                </a:solidFill>
              </a:rPr>
              <a:t>apply</a:t>
            </a:r>
            <a:r>
              <a:rPr sz="4052" spc="-7" dirty="0">
                <a:solidFill>
                  <a:srgbClr val="FFFFFF"/>
                </a:solidFill>
              </a:rPr>
              <a:t> </a:t>
            </a:r>
            <a:r>
              <a:rPr sz="4052" spc="-34" dirty="0">
                <a:solidFill>
                  <a:srgbClr val="FFFFFF"/>
                </a:solidFill>
              </a:rPr>
              <a:t>to</a:t>
            </a:r>
            <a:r>
              <a:rPr sz="4052" spc="1010" dirty="0">
                <a:solidFill>
                  <a:srgbClr val="FFFFFF"/>
                </a:solidFill>
              </a:rPr>
              <a:t> </a:t>
            </a:r>
            <a:r>
              <a:rPr sz="4052" dirty="0">
                <a:solidFill>
                  <a:srgbClr val="FFFFFF"/>
                </a:solidFill>
              </a:rPr>
              <a:t>Protected</a:t>
            </a:r>
            <a:r>
              <a:rPr sz="4052" spc="27" dirty="0">
                <a:solidFill>
                  <a:srgbClr val="FFFFFF"/>
                </a:solidFill>
              </a:rPr>
              <a:t> </a:t>
            </a:r>
            <a:r>
              <a:rPr sz="4052" spc="-14" dirty="0">
                <a:solidFill>
                  <a:srgbClr val="FFFFFF"/>
                </a:solidFill>
              </a:rPr>
              <a:t>Plants!</a:t>
            </a:r>
            <a:endParaRPr sz="4052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65800" y="5909918"/>
            <a:ext cx="1947024" cy="17523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8133" y="1113702"/>
            <a:ext cx="5305470" cy="620971"/>
          </a:xfrm>
          <a:prstGeom prst="rect">
            <a:avLst/>
          </a:prstGeom>
        </p:spPr>
        <p:txBody>
          <a:bodyPr vert="horz" wrap="square" lIns="0" tIns="18319" rIns="0" bIns="0" rtlCol="0">
            <a:spAutoFit/>
          </a:bodyPr>
          <a:lstStyle/>
          <a:p>
            <a:pPr marL="17446">
              <a:spcBef>
                <a:spcPts val="144"/>
              </a:spcBef>
            </a:pPr>
            <a:r>
              <a:rPr sz="3915" dirty="0"/>
              <a:t>Lacey</a:t>
            </a:r>
            <a:r>
              <a:rPr sz="3915" spc="14" dirty="0"/>
              <a:t> </a:t>
            </a:r>
            <a:r>
              <a:rPr sz="3915" dirty="0"/>
              <a:t>Program</a:t>
            </a:r>
            <a:r>
              <a:rPr sz="3915" spc="21" dirty="0"/>
              <a:t> </a:t>
            </a:r>
            <a:r>
              <a:rPr sz="3915" spc="-14" dirty="0"/>
              <a:t>Status</a:t>
            </a:r>
            <a:endParaRPr sz="3915"/>
          </a:p>
        </p:txBody>
      </p:sp>
      <p:sp>
        <p:nvSpPr>
          <p:cNvPr id="3" name="object 3"/>
          <p:cNvSpPr txBox="1"/>
          <p:nvPr/>
        </p:nvSpPr>
        <p:spPr>
          <a:xfrm>
            <a:off x="1588310" y="2344597"/>
            <a:ext cx="3288659" cy="4446377"/>
          </a:xfrm>
          <a:prstGeom prst="rect">
            <a:avLst/>
          </a:prstGeom>
        </p:spPr>
        <p:txBody>
          <a:bodyPr vert="horz" wrap="square" lIns="0" tIns="18319" rIns="0" bIns="0" rtlCol="0">
            <a:spAutoFit/>
          </a:bodyPr>
          <a:lstStyle/>
          <a:p>
            <a:pPr marL="536464" marR="430916" indent="-519891">
              <a:lnSpc>
                <a:spcPct val="100400"/>
              </a:lnSpc>
              <a:spcBef>
                <a:spcPts val="144"/>
              </a:spcBef>
              <a:buSzPct val="123913"/>
              <a:buChar char="•"/>
              <a:tabLst>
                <a:tab pos="536464" algn="l"/>
              </a:tabLst>
            </a:pPr>
            <a:r>
              <a:rPr sz="3160" dirty="0">
                <a:latin typeface="Arial"/>
                <a:cs typeface="Arial"/>
              </a:rPr>
              <a:t>Phases</a:t>
            </a:r>
            <a:r>
              <a:rPr sz="3160" spc="7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I-</a:t>
            </a:r>
            <a:r>
              <a:rPr sz="3160" spc="-34" dirty="0">
                <a:latin typeface="Arial"/>
                <a:cs typeface="Arial"/>
              </a:rPr>
              <a:t>VI </a:t>
            </a:r>
            <a:r>
              <a:rPr sz="3160" spc="-14" dirty="0">
                <a:latin typeface="Arial"/>
                <a:cs typeface="Arial"/>
              </a:rPr>
              <a:t>implemented</a:t>
            </a:r>
            <a:endParaRPr sz="3160">
              <a:latin typeface="Arial"/>
              <a:cs typeface="Arial"/>
            </a:endParaRPr>
          </a:p>
          <a:p>
            <a:pPr>
              <a:spcBef>
                <a:spcPts val="172"/>
              </a:spcBef>
              <a:buFont typeface="Arial"/>
              <a:buChar char="•"/>
            </a:pPr>
            <a:endParaRPr sz="3160">
              <a:latin typeface="Arial"/>
              <a:cs typeface="Arial"/>
            </a:endParaRPr>
          </a:p>
          <a:p>
            <a:pPr marL="536464" marR="6978" indent="-519891">
              <a:lnSpc>
                <a:spcPct val="100400"/>
              </a:lnSpc>
              <a:buSzPct val="123913"/>
              <a:buChar char="•"/>
              <a:tabLst>
                <a:tab pos="536464" algn="l"/>
              </a:tabLst>
            </a:pPr>
            <a:r>
              <a:rPr sz="3160" dirty="0">
                <a:latin typeface="Arial"/>
                <a:cs typeface="Arial"/>
              </a:rPr>
              <a:t>Phase</a:t>
            </a:r>
            <a:r>
              <a:rPr sz="3160" spc="-14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VII</a:t>
            </a:r>
            <a:r>
              <a:rPr sz="3160" spc="14" dirty="0">
                <a:latin typeface="Arial"/>
                <a:cs typeface="Arial"/>
              </a:rPr>
              <a:t> </a:t>
            </a:r>
            <a:r>
              <a:rPr sz="3160" spc="-69" dirty="0">
                <a:latin typeface="Arial"/>
                <a:cs typeface="Arial"/>
              </a:rPr>
              <a:t>– </a:t>
            </a:r>
            <a:r>
              <a:rPr sz="3160" dirty="0">
                <a:latin typeface="Arial"/>
                <a:cs typeface="Arial"/>
              </a:rPr>
              <a:t>slated</a:t>
            </a:r>
            <a:r>
              <a:rPr sz="3160" spc="-7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for</a:t>
            </a:r>
            <a:r>
              <a:rPr sz="3160" spc="7" dirty="0">
                <a:latin typeface="Arial"/>
                <a:cs typeface="Arial"/>
              </a:rPr>
              <a:t> </a:t>
            </a:r>
            <a:r>
              <a:rPr sz="3160" spc="-27" dirty="0">
                <a:latin typeface="Arial"/>
                <a:cs typeface="Arial"/>
              </a:rPr>
              <a:t>2024 </a:t>
            </a:r>
            <a:r>
              <a:rPr sz="3160" spc="-14" dirty="0">
                <a:latin typeface="Arial"/>
                <a:cs typeface="Arial"/>
              </a:rPr>
              <a:t>implementation</a:t>
            </a:r>
            <a:endParaRPr sz="3160">
              <a:latin typeface="Arial"/>
              <a:cs typeface="Arial"/>
            </a:endParaRPr>
          </a:p>
          <a:p>
            <a:pPr>
              <a:spcBef>
                <a:spcPts val="179"/>
              </a:spcBef>
              <a:buFont typeface="Arial"/>
              <a:buChar char="•"/>
            </a:pPr>
            <a:endParaRPr sz="3160">
              <a:latin typeface="Arial"/>
              <a:cs typeface="Arial"/>
            </a:endParaRPr>
          </a:p>
          <a:p>
            <a:pPr marL="536464" marR="544315" indent="-519891">
              <a:lnSpc>
                <a:spcPct val="100400"/>
              </a:lnSpc>
              <a:buSzPct val="123913"/>
              <a:buChar char="•"/>
              <a:tabLst>
                <a:tab pos="536464" algn="l"/>
              </a:tabLst>
            </a:pPr>
            <a:r>
              <a:rPr sz="3160" dirty="0">
                <a:latin typeface="Arial"/>
                <a:cs typeface="Arial"/>
              </a:rPr>
              <a:t>Phase</a:t>
            </a:r>
            <a:r>
              <a:rPr sz="3160" spc="-14" dirty="0">
                <a:latin typeface="Arial"/>
                <a:cs typeface="Arial"/>
              </a:rPr>
              <a:t> </a:t>
            </a:r>
            <a:r>
              <a:rPr sz="3160" dirty="0">
                <a:latin typeface="Arial"/>
                <a:cs typeface="Arial"/>
              </a:rPr>
              <a:t>VIII</a:t>
            </a:r>
            <a:r>
              <a:rPr sz="3160" spc="21" dirty="0">
                <a:latin typeface="Arial"/>
                <a:cs typeface="Arial"/>
              </a:rPr>
              <a:t> </a:t>
            </a:r>
            <a:r>
              <a:rPr sz="3160" spc="-82" dirty="0">
                <a:latin typeface="Arial"/>
                <a:cs typeface="Arial"/>
              </a:rPr>
              <a:t>– </a:t>
            </a:r>
            <a:r>
              <a:rPr sz="3160" spc="-14" dirty="0">
                <a:latin typeface="Arial"/>
                <a:cs typeface="Arial"/>
              </a:rPr>
              <a:t>composites</a:t>
            </a:r>
            <a:endParaRPr sz="316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7400" y="1600200"/>
            <a:ext cx="5757333" cy="57573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C0A7CB1F764D4ABD25394D8DCE7E5B" ma:contentTypeVersion="15" ma:contentTypeDescription="Create a new document." ma:contentTypeScope="" ma:versionID="bb4a9de618b47d79c787b42bba81f1e6">
  <xsd:schema xmlns:xsd="http://www.w3.org/2001/XMLSchema" xmlns:xs="http://www.w3.org/2001/XMLSchema" xmlns:p="http://schemas.microsoft.com/office/2006/metadata/properties" xmlns:ns2="33139a3a-6673-49d7-bd9c-c7122695a78c" xmlns:ns3="6ae6408d-c6e5-4841-b2a9-c05db1686dff" targetNamespace="http://schemas.microsoft.com/office/2006/metadata/properties" ma:root="true" ma:fieldsID="543fc9800c89477417a1af98d13442af" ns2:_="" ns3:_="">
    <xsd:import namespace="33139a3a-6673-49d7-bd9c-c7122695a78c"/>
    <xsd:import namespace="6ae6408d-c6e5-4841-b2a9-c05db1686d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39a3a-6673-49d7-bd9c-c7122695a7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5e02595-95e9-4555-96ad-310a2fe92d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e6408d-c6e5-4841-b2a9-c05db1686dff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644e59b6-d620-4a80-aec6-51a0933fd75a}" ma:internalName="TaxCatchAll" ma:showField="CatchAllData" ma:web="6ae6408d-c6e5-4841-b2a9-c05db1686d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e6408d-c6e5-4841-b2a9-c05db1686dff" xsi:nil="true"/>
    <lcf76f155ced4ddcb4097134ff3c332f xmlns="33139a3a-6673-49d7-bd9c-c7122695a7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7CAF10C-5F1A-4576-AC23-786B2538C0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139a3a-6673-49d7-bd9c-c7122695a78c"/>
    <ds:schemaRef ds:uri="6ae6408d-c6e5-4841-b2a9-c05db1686d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2E115E-B6D3-464D-9D4F-5089E5DC3D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F4D5F0-CF9A-4033-82DE-2D4F2781D300}">
  <ds:schemaRefs>
    <ds:schemaRef ds:uri="http://schemas.microsoft.com/office/2006/metadata/properties"/>
    <ds:schemaRef ds:uri="http://schemas.microsoft.com/office/infopath/2007/PartnerControls"/>
    <ds:schemaRef ds:uri="6ae6408d-c6e5-4841-b2a9-c05db1686dff"/>
    <ds:schemaRef ds:uri="33139a3a-6673-49d7-bd9c-c7122695a78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442</Words>
  <Application>Microsoft Office PowerPoint</Application>
  <PresentationFormat>Custom</PresentationFormat>
  <Paragraphs>84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Book Antiqua</vt:lpstr>
      <vt:lpstr>Calibri</vt:lpstr>
      <vt:lpstr>Gill Sans MT</vt:lpstr>
      <vt:lpstr>Times New Roman</vt:lpstr>
      <vt:lpstr>Office Theme</vt:lpstr>
      <vt:lpstr>PowerPoint Presentation</vt:lpstr>
      <vt:lpstr>Objectives</vt:lpstr>
      <vt:lpstr>Interstate shipment of unlawfully killed game</vt:lpstr>
      <vt:lpstr>Lacey Act 2008 Amendments</vt:lpstr>
      <vt:lpstr>Combatting Illegal Trade</vt:lpstr>
      <vt:lpstr>What are the Requirements?</vt:lpstr>
      <vt:lpstr>Does not require a declaration? Exemptions</vt:lpstr>
      <vt:lpstr>Exclusions do not apply to Protected Plants!</vt:lpstr>
      <vt:lpstr>Lacey Program Status</vt:lpstr>
      <vt:lpstr>Schedule of Enforcement</vt:lpstr>
      <vt:lpstr>Lacey Act Program – What’s Next?</vt:lpstr>
      <vt:lpstr>Draft Phase VII - Harmonized Tariff Schedule (HTS) Code Chapters</vt:lpstr>
      <vt:lpstr>Draft Phase VII - Harmonized Tariff Schedule (HTS) Code Chapters</vt:lpstr>
      <vt:lpstr>Draft Phase VII - Harmonized Tariff Schedule (HTS) Code Chapters</vt:lpstr>
      <vt:lpstr>Draft Phase VII - Harmonized Tariff Schedule (HTS) Code Chapters</vt:lpstr>
      <vt:lpstr>PowerPoint Presentation</vt:lpstr>
      <vt:lpstr>PowerPoint Presentation</vt:lpstr>
      <vt:lpstr>Bottom line: If the HTS code is flagged for Lacey, you will need species and country of harvest information for:</vt:lpstr>
      <vt:lpstr>Lacey Act Program – Additional Projects</vt:lpstr>
      <vt:lpstr>Lacey Act Program – What’s Next?</vt:lpstr>
      <vt:lpstr>APHIS Lacey Act Website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USDA APHIS Lacey Act - FY24 clean</dc:title>
  <dc:creator>Otto, Erin - MRP-APHIS</dc:creator>
  <cp:lastModifiedBy>Claire Kreger-Boaz</cp:lastModifiedBy>
  <cp:revision>2</cp:revision>
  <dcterms:created xsi:type="dcterms:W3CDTF">2024-05-21T21:05:54Z</dcterms:created>
  <dcterms:modified xsi:type="dcterms:W3CDTF">2024-05-21T22:26:33Z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2024-05-21T00:00:00Z</vt:filetime>
  </property>
  <property fmtid="{D5CDD505-2E9C-101B-9397-08002B2CF9AE}" pid="3" name="LastSaved">
    <vt:filetime>2024-05-21T00:00:00Z</vt:filetime>
  </property>
  <property fmtid="{D5CDD505-2E9C-101B-9397-08002B2CF9AE}" pid="4" name="Producer">
    <vt:lpwstr>Microsoft: Print To PDF</vt:lpwstr>
  </property>
  <property fmtid="{D5CDD505-2E9C-101B-9397-08002B2CF9AE}" pid="5" name="ContentTypeId">
    <vt:lpwstr>0x0101000CC0A7CB1F764D4ABD25394D8DCE7E5B</vt:lpwstr>
  </property>
  <property fmtid="{D5CDD505-2E9C-101B-9397-08002B2CF9AE}" pid="6" name="MediaServiceImageTags">
    <vt:lpwstr/>
  </property>
</Properties>
</file>